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sldIdLst>
    <p:sldId id="269" r:id="rId2"/>
    <p:sldId id="271" r:id="rId3"/>
    <p:sldId id="346" r:id="rId4"/>
    <p:sldId id="276" r:id="rId5"/>
    <p:sldId id="632" r:id="rId6"/>
    <p:sldId id="277" r:id="rId7"/>
    <p:sldId id="633" r:id="rId8"/>
    <p:sldId id="634" r:id="rId9"/>
    <p:sldId id="256" r:id="rId10"/>
    <p:sldId id="432" r:id="rId11"/>
    <p:sldId id="640" r:id="rId12"/>
    <p:sldId id="664" r:id="rId13"/>
    <p:sldId id="631" r:id="rId14"/>
    <p:sldId id="686" r:id="rId15"/>
    <p:sldId id="687" r:id="rId16"/>
    <p:sldId id="68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080"/>
    <p:restoredTop sz="94683"/>
  </p:normalViewPr>
  <p:slideViewPr>
    <p:cSldViewPr snapToGrid="0" snapToObjects="1">
      <p:cViewPr varScale="1">
        <p:scale>
          <a:sx n="96" d="100"/>
          <a:sy n="96" d="100"/>
        </p:scale>
        <p:origin x="176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776"/>
    </p:cViewPr>
  </p:sorterViewPr>
  <p:notesViewPr>
    <p:cSldViewPr snapToGrid="0" snapToObjects="1" showGuides="1">
      <p:cViewPr varScale="1">
        <p:scale>
          <a:sx n="108" d="100"/>
          <a:sy n="108" d="100"/>
        </p:scale>
        <p:origin x="4216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D8F75C-AFD8-3D4D-9408-17D4575E83CE}" type="datetimeFigureOut">
              <a:rPr lang="en-US" smtClean="0"/>
              <a:t>11/11/21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543361-5B15-274B-B520-FE5FD3B6E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962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7A829-4750-624E-BC27-C021CE417A0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847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543361-5B15-274B-B520-FE5FD3B6E58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185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5791200"/>
          </a:xfrm>
          <a:prstGeom prst="rect">
            <a:avLst/>
          </a:prstGeom>
          <a:solidFill>
            <a:srgbClr val="1E6B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r">
              <a:defRPr sz="5400" b="0" i="0" cap="all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r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5785152"/>
            <a:ext cx="12192000" cy="98123"/>
          </a:xfrm>
          <a:prstGeom prst="rect">
            <a:avLst/>
          </a:prstGeom>
          <a:solidFill>
            <a:srgbClr val="76B0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35C1382C-903E-FA4B-B054-B598FD246CE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341" y="6029698"/>
            <a:ext cx="3137648" cy="666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724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5791200"/>
          </a:xfrm>
          <a:prstGeom prst="rect">
            <a:avLst/>
          </a:prstGeom>
          <a:solidFill>
            <a:srgbClr val="1E6B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701800"/>
            <a:ext cx="9144000" cy="2387600"/>
          </a:xfrm>
        </p:spPr>
        <p:txBody>
          <a:bodyPr anchor="b">
            <a:normAutofit/>
          </a:bodyPr>
          <a:lstStyle>
            <a:lvl1pPr algn="r">
              <a:defRPr sz="5400" b="0" i="0" cap="all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0" y="5785152"/>
            <a:ext cx="12192000" cy="98123"/>
          </a:xfrm>
          <a:prstGeom prst="rect">
            <a:avLst/>
          </a:prstGeom>
          <a:solidFill>
            <a:srgbClr val="76B0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A94B61-2405-F945-B942-C1B331F2ED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583" y="6072197"/>
            <a:ext cx="3623211" cy="492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980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018" y="156781"/>
            <a:ext cx="10515600" cy="607148"/>
          </a:xfrm>
        </p:spPr>
        <p:txBody>
          <a:bodyPr>
            <a:noAutofit/>
          </a:bodyPr>
          <a:lstStyle>
            <a:lvl1pPr>
              <a:defRPr sz="4000" b="1" i="0" cap="all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018" y="1157468"/>
            <a:ext cx="10515600" cy="5128374"/>
          </a:xfrm>
        </p:spPr>
        <p:txBody>
          <a:bodyPr/>
          <a:lstStyle>
            <a:lvl1pPr marL="287338" indent="-287338">
              <a:lnSpc>
                <a:spcPct val="100000"/>
              </a:lnSpc>
              <a:buClr>
                <a:srgbClr val="76B043"/>
              </a:buClr>
              <a:buFont typeface="Arial" charset="0"/>
              <a:buChar char="•"/>
              <a:tabLst/>
              <a:defRPr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9300" indent="-292100">
              <a:lnSpc>
                <a:spcPct val="100000"/>
              </a:lnSpc>
              <a:buClr>
                <a:srgbClr val="76B043"/>
              </a:buClr>
              <a:buFont typeface="Arial" charset="0"/>
              <a:buChar char="•"/>
              <a:tabLst/>
              <a:defRPr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lnSpc>
                <a:spcPct val="100000"/>
              </a:lnSpc>
              <a:buClr>
                <a:srgbClr val="76B043"/>
              </a:buClr>
              <a:buFont typeface="Arial" charset="0"/>
              <a:buChar char="•"/>
              <a:tabLst/>
              <a:defRPr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62113" indent="-290513">
              <a:lnSpc>
                <a:spcPct val="100000"/>
              </a:lnSpc>
              <a:buClr>
                <a:srgbClr val="76B043"/>
              </a:buClr>
              <a:buFont typeface="Arial" charset="0"/>
              <a:buChar char="•"/>
              <a:tabLst/>
              <a:defRPr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124075" indent="-295275">
              <a:lnSpc>
                <a:spcPct val="100000"/>
              </a:lnSpc>
              <a:buClr>
                <a:srgbClr val="76B043"/>
              </a:buClr>
              <a:buFont typeface="Arial" charset="0"/>
              <a:buChar char="•"/>
              <a:tabLst/>
              <a:defRPr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664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4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018" y="1142718"/>
            <a:ext cx="5784447" cy="5038163"/>
          </a:xfrm>
        </p:spPr>
        <p:txBody>
          <a:bodyPr/>
          <a:lstStyle>
            <a:lvl1pPr>
              <a:defRPr b="0" i="0">
                <a:latin typeface="+mn-lt"/>
                <a:cs typeface="Arial" panose="020B0604020202020204" pitchFamily="34" charset="0"/>
              </a:defRPr>
            </a:lvl1pPr>
            <a:lvl2pPr>
              <a:defRPr b="0" i="0">
                <a:latin typeface="+mn-lt"/>
                <a:cs typeface="Arial" panose="020B0604020202020204" pitchFamily="34" charset="0"/>
              </a:defRPr>
            </a:lvl2pPr>
            <a:lvl3pPr>
              <a:defRPr b="0" i="0">
                <a:latin typeface="+mn-lt"/>
                <a:cs typeface="Arial" panose="020B0604020202020204" pitchFamily="34" charset="0"/>
              </a:defRPr>
            </a:lvl3pPr>
            <a:lvl4pPr>
              <a:defRPr b="0" i="0">
                <a:latin typeface="+mn-lt"/>
                <a:cs typeface="Arial" panose="020B0604020202020204" pitchFamily="34" charset="0"/>
              </a:defRPr>
            </a:lvl4pPr>
            <a:lvl5pPr>
              <a:defRPr b="0" i="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350" y="1142718"/>
            <a:ext cx="5784447" cy="5038163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86663-9181-284D-8B0A-4E22D5A77279}" type="datetimeFigureOut">
              <a:rPr lang="en-US" smtClean="0"/>
              <a:t>11/11/21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7111-B6FF-B144-B41D-1ADF966B2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658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771452"/>
          </a:xfrm>
          <a:prstGeom prst="rect">
            <a:avLst/>
          </a:prstGeom>
          <a:solidFill>
            <a:srgbClr val="1E6B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191926"/>
            <a:ext cx="9144000" cy="2387600"/>
          </a:xfrm>
        </p:spPr>
        <p:txBody>
          <a:bodyPr anchor="b">
            <a:normAutofit/>
          </a:bodyPr>
          <a:lstStyle>
            <a:lvl1pPr algn="r">
              <a:defRPr sz="5400" b="0" i="0" cap="all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6771452"/>
            <a:ext cx="12192000" cy="98123"/>
          </a:xfrm>
          <a:prstGeom prst="rect">
            <a:avLst/>
          </a:prstGeom>
          <a:solidFill>
            <a:srgbClr val="76B0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208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018" y="156780"/>
            <a:ext cx="10515600" cy="583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018" y="1165868"/>
            <a:ext cx="10515600" cy="5026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86663-9181-284D-8B0A-4E22D5A77279}" type="datetimeFigureOut">
              <a:rPr lang="en-US" smtClean="0"/>
              <a:t>11/11/21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E7111-B6FF-B144-B41D-1ADF966B2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696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cap="all" baseline="0">
          <a:solidFill>
            <a:schemeClr val="bg1"/>
          </a:solidFill>
          <a:latin typeface="Proxima Nova Semibold" charset="0"/>
          <a:ea typeface="Proxima Nova Semibold" charset="0"/>
          <a:cs typeface="Proxima Nova Semibold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6B043"/>
        </a:buClr>
        <a:buFont typeface="Arial"/>
        <a:buChar char="•"/>
        <a:defRPr sz="2800" b="0" i="0" kern="1200" baseline="0">
          <a:solidFill>
            <a:schemeClr val="tx1"/>
          </a:solidFill>
          <a:latin typeface="+mn-lt"/>
          <a:ea typeface="Proxima Nova" charset="0"/>
          <a:cs typeface="Proxima Nova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6B043"/>
        </a:buClr>
        <a:buFont typeface="Arial"/>
        <a:buChar char="•"/>
        <a:defRPr sz="2400" b="0" i="0" kern="1200" baseline="0">
          <a:solidFill>
            <a:schemeClr val="tx1"/>
          </a:solidFill>
          <a:latin typeface="+mn-lt"/>
          <a:ea typeface="Proxima Nova" charset="0"/>
          <a:cs typeface="Proxima Nova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6B043"/>
        </a:buClr>
        <a:buFont typeface="Arial"/>
        <a:buChar char="•"/>
        <a:defRPr sz="2000" b="0" i="0" kern="1200" baseline="0">
          <a:solidFill>
            <a:schemeClr val="tx1"/>
          </a:solidFill>
          <a:latin typeface="+mn-lt"/>
          <a:ea typeface="Proxima Nova" charset="0"/>
          <a:cs typeface="Proxima Nova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6B043"/>
        </a:buClr>
        <a:buFont typeface="Arial"/>
        <a:buChar char="•"/>
        <a:defRPr sz="1800" b="0" i="0" kern="1200" baseline="0">
          <a:solidFill>
            <a:schemeClr val="tx1"/>
          </a:solidFill>
          <a:latin typeface="+mn-lt"/>
          <a:ea typeface="Proxima Nova" charset="0"/>
          <a:cs typeface="Proxima Nova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6B043"/>
        </a:buClr>
        <a:buFont typeface="Arial"/>
        <a:buChar char="•"/>
        <a:defRPr sz="1800" b="0" i="0" kern="1200" baseline="0">
          <a:solidFill>
            <a:schemeClr val="tx1"/>
          </a:solidFill>
          <a:latin typeface="+mn-lt"/>
          <a:ea typeface="Proxima Nova" charset="0"/>
          <a:cs typeface="Proxima Nov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tiff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tiff"/><Relationship Id="rId9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tiff"/><Relationship Id="rId4" Type="http://schemas.openxmlformats.org/officeDocument/2006/relationships/image" Target="../media/image24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8D95D-69DD-6646-BBE6-EC76857C84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0309"/>
            <a:ext cx="9144000" cy="1813510"/>
          </a:xfrm>
        </p:spPr>
        <p:txBody>
          <a:bodyPr/>
          <a:lstStyle/>
          <a:p>
            <a:pPr algn="ctr"/>
            <a:r>
              <a:rPr lang="en-US" dirty="0"/>
              <a:t>Update on Parkinson Disease Research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0F354F-23C1-6549-92B0-5FB3B2DC57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09678" y="2603414"/>
            <a:ext cx="4172643" cy="3087522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Alabama Udall Center </a:t>
            </a:r>
          </a:p>
          <a:p>
            <a:pPr algn="ctr"/>
            <a:r>
              <a:rPr lang="en-US" sz="2800" dirty="0"/>
              <a:t> </a:t>
            </a:r>
          </a:p>
          <a:p>
            <a:pPr algn="ctr"/>
            <a:r>
              <a:rPr lang="en-US" sz="2800" dirty="0"/>
              <a:t>Parkinson Association of Alabama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November 9, 2021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CF3EB8-5200-204B-A074-D9CE1E64C2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819" y="2935703"/>
            <a:ext cx="3663620" cy="2442413"/>
          </a:xfrm>
          <a:prstGeom prst="rect">
            <a:avLst/>
          </a:prstGeom>
        </p:spPr>
      </p:pic>
      <p:pic>
        <p:nvPicPr>
          <p:cNvPr id="6" name="Picture 2" descr="UMN Udall Center | of Excellence for Parkinson&amp;#39;s Disease">
            <a:extLst>
              <a:ext uri="{FF2B5EF4-FFF2-40B4-BE49-F238E27FC236}">
                <a16:creationId xmlns:a16="http://schemas.microsoft.com/office/drawing/2014/main" id="{FA183DAA-95D2-5447-A6B3-91E09AEA2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4062" y="2603414"/>
            <a:ext cx="3376165" cy="2777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9463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B259BDE-FB0B-214D-B96B-95086CE1A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Personnel and timeline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E6CB1F4-B93C-3841-A649-DAB4D2E977FF}"/>
              </a:ext>
            </a:extLst>
          </p:cNvPr>
          <p:cNvSpPr txBox="1"/>
          <p:nvPr/>
        </p:nvSpPr>
        <p:spPr>
          <a:xfrm>
            <a:off x="3503978" y="1019641"/>
            <a:ext cx="4463503" cy="372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Alabama Udall Center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66EC437-969C-EE48-AF5F-AA7654457C95}"/>
              </a:ext>
            </a:extLst>
          </p:cNvPr>
          <p:cNvGrpSpPr/>
          <p:nvPr/>
        </p:nvGrpSpPr>
        <p:grpSpPr>
          <a:xfrm>
            <a:off x="13385" y="1510468"/>
            <a:ext cx="1691455" cy="2480765"/>
            <a:chOff x="0" y="1510468"/>
            <a:chExt cx="1691455" cy="248076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5CA6A7D-30DE-C74C-A7E0-8AB72938AE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6439" y="1510468"/>
              <a:ext cx="1223027" cy="1630703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00830FC-2477-5343-BC94-E2892A2E8BD0}"/>
                </a:ext>
              </a:extLst>
            </p:cNvPr>
            <p:cNvSpPr txBox="1"/>
            <p:nvPr/>
          </p:nvSpPr>
          <p:spPr>
            <a:xfrm>
              <a:off x="0" y="3221792"/>
              <a:ext cx="16914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David Standaert</a:t>
              </a:r>
            </a:p>
            <a:p>
              <a:pPr algn="ctr"/>
              <a:r>
                <a:rPr lang="en-US" sz="1000" dirty="0"/>
                <a:t>Program Director</a:t>
              </a:r>
            </a:p>
            <a:p>
              <a:pPr algn="ctr"/>
              <a:r>
                <a:rPr lang="en-US" sz="1000" dirty="0"/>
                <a:t>Project 1</a:t>
              </a:r>
            </a:p>
            <a:p>
              <a:pPr algn="ctr"/>
              <a:r>
                <a:rPr lang="en-US" sz="1000" dirty="0"/>
                <a:t>Admin Core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CCE44E3-07D1-904E-8202-3C2A737F3B94}"/>
              </a:ext>
            </a:extLst>
          </p:cNvPr>
          <p:cNvGrpSpPr/>
          <p:nvPr/>
        </p:nvGrpSpPr>
        <p:grpSpPr>
          <a:xfrm>
            <a:off x="1652048" y="1510468"/>
            <a:ext cx="1553035" cy="2172369"/>
            <a:chOff x="1615823" y="1550669"/>
            <a:chExt cx="1553035" cy="2172369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A53252E-24DD-E146-B1BD-6820D3F495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7421" y="1550669"/>
              <a:ext cx="1089841" cy="1634760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3234773-D68F-6C41-B9AC-39C926F310BB}"/>
                </a:ext>
              </a:extLst>
            </p:cNvPr>
            <p:cNvSpPr txBox="1"/>
            <p:nvPr/>
          </p:nvSpPr>
          <p:spPr>
            <a:xfrm>
              <a:off x="1615823" y="3261373"/>
              <a:ext cx="15530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err="1"/>
                <a:t>Tika</a:t>
              </a:r>
              <a:r>
                <a:rPr lang="en-US" sz="1400" b="1" dirty="0"/>
                <a:t> </a:t>
              </a:r>
              <a:r>
                <a:rPr lang="en-US" sz="1400" b="1" dirty="0" err="1"/>
                <a:t>Benveniste</a:t>
              </a:r>
              <a:endParaRPr lang="en-US" sz="1400" b="1" dirty="0"/>
            </a:p>
            <a:p>
              <a:pPr algn="ctr"/>
              <a:r>
                <a:rPr lang="en-US" sz="1000" dirty="0"/>
                <a:t>Project 2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3273816-4806-B348-A3F9-7CA11D04FA39}"/>
              </a:ext>
            </a:extLst>
          </p:cNvPr>
          <p:cNvGrpSpPr/>
          <p:nvPr/>
        </p:nvGrpSpPr>
        <p:grpSpPr>
          <a:xfrm>
            <a:off x="6860155" y="1521336"/>
            <a:ext cx="1689253" cy="2155644"/>
            <a:chOff x="4970752" y="1535979"/>
            <a:chExt cx="1689253" cy="215564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62BA6CE-2F00-F543-B217-BB85C68787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26612" y="1535979"/>
              <a:ext cx="1177535" cy="1663268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8DAD64E-3A35-8E4B-AD08-472C52795E0A}"/>
                </a:ext>
              </a:extLst>
            </p:cNvPr>
            <p:cNvSpPr txBox="1"/>
            <p:nvPr/>
          </p:nvSpPr>
          <p:spPr>
            <a:xfrm>
              <a:off x="4970752" y="3229958"/>
              <a:ext cx="16892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err="1"/>
                <a:t>Talene</a:t>
              </a:r>
              <a:r>
                <a:rPr lang="en-US" sz="1400" b="1" dirty="0"/>
                <a:t> Yacoubian</a:t>
              </a:r>
            </a:p>
            <a:p>
              <a:pPr algn="ctr"/>
              <a:r>
                <a:rPr lang="en-US" sz="1000" dirty="0"/>
                <a:t>Clinical Core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23DDA85-85DF-9D46-A6D2-D66E801CD303}"/>
              </a:ext>
            </a:extLst>
          </p:cNvPr>
          <p:cNvGrpSpPr/>
          <p:nvPr/>
        </p:nvGrpSpPr>
        <p:grpSpPr>
          <a:xfrm>
            <a:off x="8433203" y="1524383"/>
            <a:ext cx="2065439" cy="2155643"/>
            <a:chOff x="6519298" y="1535979"/>
            <a:chExt cx="2065439" cy="215564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464F229-67E0-2246-A876-EF30E0D90B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67144" y="1535979"/>
              <a:ext cx="1369749" cy="1663268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76E3F5B-10B9-4245-B067-1030D1DCD94E}"/>
                </a:ext>
              </a:extLst>
            </p:cNvPr>
            <p:cNvSpPr txBox="1"/>
            <p:nvPr/>
          </p:nvSpPr>
          <p:spPr>
            <a:xfrm>
              <a:off x="6519298" y="3229957"/>
              <a:ext cx="20654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Laura Volpicelli-Daley</a:t>
              </a:r>
            </a:p>
            <a:p>
              <a:pPr algn="ctr"/>
              <a:r>
                <a:rPr lang="en-US" sz="1000" dirty="0"/>
                <a:t>Animal Model Core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B293989-0611-3A4F-AF72-104FB50A7E6C}"/>
              </a:ext>
            </a:extLst>
          </p:cNvPr>
          <p:cNvGrpSpPr/>
          <p:nvPr/>
        </p:nvGrpSpPr>
        <p:grpSpPr>
          <a:xfrm>
            <a:off x="10404998" y="1506003"/>
            <a:ext cx="1652188" cy="2193137"/>
            <a:chOff x="8576765" y="1523079"/>
            <a:chExt cx="1652188" cy="2193137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6550090-4CC7-4C4D-91A7-B1E6E4A1C077}"/>
                </a:ext>
              </a:extLst>
            </p:cNvPr>
            <p:cNvSpPr txBox="1"/>
            <p:nvPr/>
          </p:nvSpPr>
          <p:spPr>
            <a:xfrm>
              <a:off x="8576765" y="3254551"/>
              <a:ext cx="16521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Katherine </a:t>
              </a:r>
              <a:r>
                <a:rPr lang="en-US" sz="1400" b="1" dirty="0" err="1"/>
                <a:t>Belue</a:t>
              </a:r>
              <a:endParaRPr lang="en-US" sz="1400" b="1" dirty="0"/>
            </a:p>
            <a:p>
              <a:pPr algn="ctr"/>
              <a:r>
                <a:rPr lang="en-US" sz="1000" dirty="0"/>
                <a:t>Administrator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78706" y="1523079"/>
              <a:ext cx="1248307" cy="1653233"/>
            </a:xfrm>
            <a:prstGeom prst="rect">
              <a:avLst/>
            </a:prstGeom>
          </p:spPr>
        </p:pic>
      </p:grpSp>
      <p:sp>
        <p:nvSpPr>
          <p:cNvPr id="63" name="Rectangle 62">
            <a:extLst>
              <a:ext uri="{FF2B5EF4-FFF2-40B4-BE49-F238E27FC236}">
                <a16:creationId xmlns:a16="http://schemas.microsoft.com/office/drawing/2014/main" id="{D800BCF4-03DF-BF4B-BBC7-71A07DF47EE4}"/>
              </a:ext>
            </a:extLst>
          </p:cNvPr>
          <p:cNvSpPr/>
          <p:nvPr/>
        </p:nvSpPr>
        <p:spPr>
          <a:xfrm>
            <a:off x="1607286" y="5421087"/>
            <a:ext cx="1528325" cy="2949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8332BECD-05DB-B949-80FD-492539D7ADDA}"/>
              </a:ext>
            </a:extLst>
          </p:cNvPr>
          <p:cNvGrpSpPr/>
          <p:nvPr/>
        </p:nvGrpSpPr>
        <p:grpSpPr>
          <a:xfrm>
            <a:off x="1016116" y="5421088"/>
            <a:ext cx="10597473" cy="294921"/>
            <a:chOff x="190018" y="3002145"/>
            <a:chExt cx="10661865" cy="339866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7DCB698F-E3B2-374A-832A-F8173BB65F79}"/>
                </a:ext>
              </a:extLst>
            </p:cNvPr>
            <p:cNvSpPr/>
            <p:nvPr/>
          </p:nvSpPr>
          <p:spPr>
            <a:xfrm>
              <a:off x="8719510" y="3002145"/>
              <a:ext cx="2132373" cy="339866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071EBAE1-77F1-B540-B795-1B67E8AB62A3}"/>
                </a:ext>
              </a:extLst>
            </p:cNvPr>
            <p:cNvSpPr/>
            <p:nvPr/>
          </p:nvSpPr>
          <p:spPr>
            <a:xfrm>
              <a:off x="6587137" y="3002145"/>
              <a:ext cx="2132373" cy="339866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D4DCB58A-86B2-4248-9BCD-EC18C4A92666}"/>
                </a:ext>
              </a:extLst>
            </p:cNvPr>
            <p:cNvSpPr/>
            <p:nvPr/>
          </p:nvSpPr>
          <p:spPr>
            <a:xfrm>
              <a:off x="4454764" y="3002145"/>
              <a:ext cx="2132373" cy="339866"/>
            </a:xfrm>
            <a:prstGeom prst="rect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4DE21E05-1B2F-5240-A349-4801DA615E34}"/>
                </a:ext>
              </a:extLst>
            </p:cNvPr>
            <p:cNvSpPr/>
            <p:nvPr/>
          </p:nvSpPr>
          <p:spPr>
            <a:xfrm>
              <a:off x="2322391" y="3002145"/>
              <a:ext cx="2132373" cy="339866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11050A74-A68B-7248-B814-C9BD35228D6A}"/>
                </a:ext>
              </a:extLst>
            </p:cNvPr>
            <p:cNvSpPr/>
            <p:nvPr/>
          </p:nvSpPr>
          <p:spPr>
            <a:xfrm>
              <a:off x="190018" y="3002145"/>
              <a:ext cx="2132373" cy="3398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5" name="Down Arrow 64">
            <a:extLst>
              <a:ext uri="{FF2B5EF4-FFF2-40B4-BE49-F238E27FC236}">
                <a16:creationId xmlns:a16="http://schemas.microsoft.com/office/drawing/2014/main" id="{837408F3-F4C1-614C-85A5-3BE2E1FEAB7E}"/>
              </a:ext>
            </a:extLst>
          </p:cNvPr>
          <p:cNvSpPr/>
          <p:nvPr/>
        </p:nvSpPr>
        <p:spPr>
          <a:xfrm rot="10800000">
            <a:off x="1442401" y="5772534"/>
            <a:ext cx="329770" cy="617928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E0065B5-81F0-6643-8B78-80A96DADBA62}"/>
              </a:ext>
            </a:extLst>
          </p:cNvPr>
          <p:cNvSpPr txBox="1"/>
          <p:nvPr/>
        </p:nvSpPr>
        <p:spPr>
          <a:xfrm>
            <a:off x="1048286" y="6446987"/>
            <a:ext cx="111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Notice of Award</a:t>
            </a:r>
          </a:p>
          <a:p>
            <a:pPr algn="ctr"/>
            <a:r>
              <a:rPr lang="en-US" sz="1000" dirty="0"/>
              <a:t>9/18/2018</a:t>
            </a:r>
          </a:p>
        </p:txBody>
      </p:sp>
      <p:sp>
        <p:nvSpPr>
          <p:cNvPr id="67" name="Down Arrow 66">
            <a:extLst>
              <a:ext uri="{FF2B5EF4-FFF2-40B4-BE49-F238E27FC236}">
                <a16:creationId xmlns:a16="http://schemas.microsoft.com/office/drawing/2014/main" id="{F253676D-58FD-044E-926A-E0AA7945387B}"/>
              </a:ext>
            </a:extLst>
          </p:cNvPr>
          <p:cNvSpPr/>
          <p:nvPr/>
        </p:nvSpPr>
        <p:spPr>
          <a:xfrm>
            <a:off x="863296" y="4767270"/>
            <a:ext cx="305640" cy="580203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BC50F71-0777-7C47-8BB0-8BECBCCB0A9B}"/>
              </a:ext>
            </a:extLst>
          </p:cNvPr>
          <p:cNvSpPr txBox="1"/>
          <p:nvPr/>
        </p:nvSpPr>
        <p:spPr>
          <a:xfrm>
            <a:off x="457115" y="4392696"/>
            <a:ext cx="111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Year 1 “Start”</a:t>
            </a:r>
          </a:p>
          <a:p>
            <a:pPr algn="ctr"/>
            <a:r>
              <a:rPr lang="en-US" sz="1000" dirty="0"/>
              <a:t>July 1, 2018</a:t>
            </a:r>
          </a:p>
        </p:txBody>
      </p:sp>
      <p:sp>
        <p:nvSpPr>
          <p:cNvPr id="69" name="Down Arrow 68">
            <a:extLst>
              <a:ext uri="{FF2B5EF4-FFF2-40B4-BE49-F238E27FC236}">
                <a16:creationId xmlns:a16="http://schemas.microsoft.com/office/drawing/2014/main" id="{E17E2E9B-DBBD-3B4F-92F7-5FC80D88ABD6}"/>
              </a:ext>
            </a:extLst>
          </p:cNvPr>
          <p:cNvSpPr/>
          <p:nvPr/>
        </p:nvSpPr>
        <p:spPr>
          <a:xfrm>
            <a:off x="3135611" y="4786130"/>
            <a:ext cx="305640" cy="5802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8F01E1A-EFB5-2041-B9DC-812C1E17142E}"/>
              </a:ext>
            </a:extLst>
          </p:cNvPr>
          <p:cNvSpPr txBox="1"/>
          <p:nvPr/>
        </p:nvSpPr>
        <p:spPr>
          <a:xfrm>
            <a:off x="2708869" y="4411556"/>
            <a:ext cx="111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2019 EAC</a:t>
            </a:r>
          </a:p>
          <a:p>
            <a:pPr algn="ctr"/>
            <a:r>
              <a:rPr lang="en-US" sz="1000" dirty="0"/>
              <a:t>8/27/2019</a:t>
            </a:r>
          </a:p>
        </p:txBody>
      </p:sp>
      <p:sp>
        <p:nvSpPr>
          <p:cNvPr id="71" name="Down Arrow 70">
            <a:extLst>
              <a:ext uri="{FF2B5EF4-FFF2-40B4-BE49-F238E27FC236}">
                <a16:creationId xmlns:a16="http://schemas.microsoft.com/office/drawing/2014/main" id="{949FA193-33E3-3543-B3C5-A796F5B3CFF6}"/>
              </a:ext>
            </a:extLst>
          </p:cNvPr>
          <p:cNvSpPr/>
          <p:nvPr/>
        </p:nvSpPr>
        <p:spPr>
          <a:xfrm>
            <a:off x="1888941" y="4748406"/>
            <a:ext cx="329770" cy="6179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E4E2696-ACA4-B44C-9E12-00EFFD16A666}"/>
              </a:ext>
            </a:extLst>
          </p:cNvPr>
          <p:cNvSpPr txBox="1"/>
          <p:nvPr/>
        </p:nvSpPr>
        <p:spPr>
          <a:xfrm>
            <a:off x="1575115" y="4399437"/>
            <a:ext cx="111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First subject</a:t>
            </a:r>
          </a:p>
          <a:p>
            <a:pPr algn="ctr"/>
            <a:r>
              <a:rPr lang="en-US" sz="1000" dirty="0"/>
              <a:t>11/9/2018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EF6B257C-5519-B943-8FE7-1221CCD2A5FA}"/>
              </a:ext>
            </a:extLst>
          </p:cNvPr>
          <p:cNvSpPr txBox="1"/>
          <p:nvPr/>
        </p:nvSpPr>
        <p:spPr>
          <a:xfrm>
            <a:off x="1607287" y="5395519"/>
            <a:ext cx="1053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Year 1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87CCD92-2383-1540-A360-D309C52D63F5}"/>
              </a:ext>
            </a:extLst>
          </p:cNvPr>
          <p:cNvSpPr txBox="1"/>
          <p:nvPr/>
        </p:nvSpPr>
        <p:spPr>
          <a:xfrm>
            <a:off x="3726781" y="5395519"/>
            <a:ext cx="1053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Year 2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2EDCFB3-9D81-AC46-9362-AB88374E1551}"/>
              </a:ext>
            </a:extLst>
          </p:cNvPr>
          <p:cNvSpPr txBox="1"/>
          <p:nvPr/>
        </p:nvSpPr>
        <p:spPr>
          <a:xfrm>
            <a:off x="5788024" y="5408304"/>
            <a:ext cx="1053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Year 3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44D8CA77-6B1E-DF4A-854C-18AB2663A250}"/>
              </a:ext>
            </a:extLst>
          </p:cNvPr>
          <p:cNvSpPr txBox="1"/>
          <p:nvPr/>
        </p:nvSpPr>
        <p:spPr>
          <a:xfrm>
            <a:off x="7907520" y="5408304"/>
            <a:ext cx="1053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Year 4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FAF7828F-022A-894D-B1CA-BF5B5A806092}"/>
              </a:ext>
            </a:extLst>
          </p:cNvPr>
          <p:cNvSpPr txBox="1"/>
          <p:nvPr/>
        </p:nvSpPr>
        <p:spPr>
          <a:xfrm>
            <a:off x="10027013" y="5408304"/>
            <a:ext cx="1053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Year 5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8C756D5-418F-6047-9D4C-4FF6271FA358}"/>
              </a:ext>
            </a:extLst>
          </p:cNvPr>
          <p:cNvGrpSpPr/>
          <p:nvPr/>
        </p:nvGrpSpPr>
        <p:grpSpPr>
          <a:xfrm>
            <a:off x="3284645" y="1510468"/>
            <a:ext cx="1629036" cy="2505841"/>
            <a:chOff x="3283781" y="1556393"/>
            <a:chExt cx="1629036" cy="2505841"/>
          </a:xfrm>
        </p:grpSpPr>
        <p:pic>
          <p:nvPicPr>
            <p:cNvPr id="10" name="Picture 2" descr="west">
              <a:extLst>
                <a:ext uri="{FF2B5EF4-FFF2-40B4-BE49-F238E27FC236}">
                  <a16:creationId xmlns:a16="http://schemas.microsoft.com/office/drawing/2014/main" id="{BAA0ECCE-2514-1E46-BA9E-D5E2C5E36F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3781" y="1556393"/>
              <a:ext cx="1629036" cy="16290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90F29CC-61F1-C348-9AB6-0F19FC648CD8}"/>
                </a:ext>
              </a:extLst>
            </p:cNvPr>
            <p:cNvSpPr txBox="1"/>
            <p:nvPr/>
          </p:nvSpPr>
          <p:spPr>
            <a:xfrm>
              <a:off x="3568787" y="3254551"/>
              <a:ext cx="11354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Andy West</a:t>
              </a:r>
            </a:p>
            <a:p>
              <a:pPr algn="ctr"/>
              <a:r>
                <a:rPr lang="en-US" sz="1000" dirty="0"/>
                <a:t>Project 3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D526DFB-E3DD-A540-B81F-1FC37AD5280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78281" y="3684667"/>
              <a:ext cx="869935" cy="377567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64C6370-866F-6947-B76E-408EEC58CE15}"/>
              </a:ext>
            </a:extLst>
          </p:cNvPr>
          <p:cNvGrpSpPr/>
          <p:nvPr/>
        </p:nvGrpSpPr>
        <p:grpSpPr>
          <a:xfrm>
            <a:off x="4939217" y="1518539"/>
            <a:ext cx="1804518" cy="2199958"/>
            <a:chOff x="10133283" y="1523079"/>
            <a:chExt cx="1804518" cy="2199958"/>
          </a:xfrm>
        </p:grpSpPr>
        <p:pic>
          <p:nvPicPr>
            <p:cNvPr id="8194" name="Picture 2" descr="Geldmacher, David - News | UAB">
              <a:extLst>
                <a:ext uri="{FF2B5EF4-FFF2-40B4-BE49-F238E27FC236}">
                  <a16:creationId xmlns:a16="http://schemas.microsoft.com/office/drawing/2014/main" id="{569C7CE9-A013-CB4A-BD88-51F45814F5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91745" y="1523079"/>
              <a:ext cx="1239925" cy="16532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42F3107-810D-4344-B89B-E7A2CDD9AC43}"/>
                </a:ext>
              </a:extLst>
            </p:cNvPr>
            <p:cNvSpPr txBox="1"/>
            <p:nvPr/>
          </p:nvSpPr>
          <p:spPr>
            <a:xfrm>
              <a:off x="10133283" y="3261372"/>
              <a:ext cx="18045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David </a:t>
              </a:r>
              <a:r>
                <a:rPr lang="en-US" sz="1400" b="1" dirty="0" err="1"/>
                <a:t>Geldmacher</a:t>
              </a:r>
              <a:endParaRPr lang="en-US" sz="1400" b="1" dirty="0"/>
            </a:p>
            <a:p>
              <a:pPr algn="ctr"/>
              <a:r>
                <a:rPr lang="en-US" sz="1000" dirty="0"/>
                <a:t>Project 4</a:t>
              </a:r>
            </a:p>
          </p:txBody>
        </p:sp>
      </p:grpSp>
      <p:sp>
        <p:nvSpPr>
          <p:cNvPr id="49" name="Down Arrow 48">
            <a:extLst>
              <a:ext uri="{FF2B5EF4-FFF2-40B4-BE49-F238E27FC236}">
                <a16:creationId xmlns:a16="http://schemas.microsoft.com/office/drawing/2014/main" id="{56721978-8324-6849-9C68-623230672C58}"/>
              </a:ext>
            </a:extLst>
          </p:cNvPr>
          <p:cNvSpPr/>
          <p:nvPr/>
        </p:nvSpPr>
        <p:spPr>
          <a:xfrm>
            <a:off x="7907520" y="4792806"/>
            <a:ext cx="305640" cy="580203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DEEFCCF-B7E7-B34C-86FD-B5F26A396079}"/>
              </a:ext>
            </a:extLst>
          </p:cNvPr>
          <p:cNvSpPr txBox="1"/>
          <p:nvPr/>
        </p:nvSpPr>
        <p:spPr>
          <a:xfrm>
            <a:off x="8343756" y="4713130"/>
            <a:ext cx="2061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2021 Udall Center Retreat</a:t>
            </a:r>
          </a:p>
        </p:txBody>
      </p:sp>
    </p:spTree>
    <p:extLst>
      <p:ext uri="{BB962C8B-B14F-4D97-AF65-F5344CB8AC3E}">
        <p14:creationId xmlns:p14="http://schemas.microsoft.com/office/powerpoint/2010/main" val="340540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4A463-2EB5-5F4F-9314-6515F7A70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Core 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704FFC-1312-FD47-86BB-382425718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018" y="1159329"/>
            <a:ext cx="10793186" cy="203018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b="1" dirty="0"/>
              <a:t>Goals</a:t>
            </a:r>
          </a:p>
          <a:p>
            <a:r>
              <a:rPr lang="en-US" sz="2000" dirty="0"/>
              <a:t>Recruit, clinically assess, and follow longitudinally 60 subjects with early stage, untreated PD and 60 controls</a:t>
            </a:r>
          </a:p>
          <a:p>
            <a:r>
              <a:rPr lang="en-US" sz="2000" dirty="0"/>
              <a:t>Collect biological specimens </a:t>
            </a:r>
          </a:p>
          <a:p>
            <a:r>
              <a:rPr lang="en-US" sz="2000" dirty="0"/>
              <a:t>Obtain [</a:t>
            </a:r>
            <a:r>
              <a:rPr lang="en-US" sz="2000" baseline="30000" dirty="0"/>
              <a:t>18</a:t>
            </a:r>
            <a:r>
              <a:rPr lang="en-US" sz="2000" dirty="0"/>
              <a:t>F]DPA-714 PET imaging to assess central inflammation</a:t>
            </a:r>
          </a:p>
          <a:p>
            <a:r>
              <a:rPr lang="en-US" sz="2000" dirty="0"/>
              <a:t>Submit data to DMR and deposit </a:t>
            </a:r>
            <a:r>
              <a:rPr lang="en-US" sz="2000" dirty="0" err="1"/>
              <a:t>biosamples</a:t>
            </a:r>
            <a:r>
              <a:rPr lang="en-US" sz="2000" dirty="0"/>
              <a:t> at </a:t>
            </a:r>
            <a:r>
              <a:rPr lang="en-US" sz="2000" dirty="0" err="1"/>
              <a:t>BioSEND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F330B07-F6FA-CF4A-9EB2-54602233798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" y="3193028"/>
            <a:ext cx="5765309" cy="33918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0A1DF0B-F192-6C42-BE7D-4E89A2AFD0C6}"/>
              </a:ext>
            </a:extLst>
          </p:cNvPr>
          <p:cNvSpPr txBox="1"/>
          <p:nvPr/>
        </p:nvSpPr>
        <p:spPr>
          <a:xfrm>
            <a:off x="4836982" y="4661734"/>
            <a:ext cx="91563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/>
              <a:t>HC: 57</a:t>
            </a:r>
          </a:p>
          <a:p>
            <a:r>
              <a:rPr lang="en-US" b="1" dirty="0"/>
              <a:t>PD: 57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4E9724-C297-D04F-87F3-5E4BF3AFC271}"/>
              </a:ext>
            </a:extLst>
          </p:cNvPr>
          <p:cNvSpPr txBox="1"/>
          <p:nvPr/>
        </p:nvSpPr>
        <p:spPr>
          <a:xfrm>
            <a:off x="6705600" y="3830737"/>
            <a:ext cx="42776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Total Enrolled as of 10/12/2021 – 114</a:t>
            </a:r>
          </a:p>
          <a:p>
            <a:endParaRPr lang="en-US" dirty="0"/>
          </a:p>
          <a:p>
            <a:pPr lvl="1"/>
            <a:r>
              <a:rPr lang="en-US" dirty="0"/>
              <a:t>Baseline + 12M0 F/U – 60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Baseline + 24MO F/U – 32</a:t>
            </a:r>
          </a:p>
        </p:txBody>
      </p:sp>
    </p:spTree>
    <p:extLst>
      <p:ext uri="{BB962C8B-B14F-4D97-AF65-F5344CB8AC3E}">
        <p14:creationId xmlns:p14="http://schemas.microsoft.com/office/powerpoint/2010/main" val="282603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1888AF-70A8-F542-8F5C-7B0A72227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Udall Center Goals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45923A5-C0A0-DE4D-A22A-8D41E04E0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018" y="1323274"/>
            <a:ext cx="10793186" cy="505176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 are looking for evidence of immune activation in early PD</a:t>
            </a:r>
          </a:p>
          <a:p>
            <a:r>
              <a:rPr lang="en-US" dirty="0"/>
              <a:t>We have recruited nearly all of the 120 PD patients and controls that we need, and will have detailed data on their symptoms and measures of immune activation</a:t>
            </a:r>
          </a:p>
          <a:p>
            <a:r>
              <a:rPr lang="en-US" dirty="0"/>
              <a:t>We want to discover the relationship between immune activation and progression of PD</a:t>
            </a:r>
          </a:p>
          <a:p>
            <a:r>
              <a:rPr lang="en-US" dirty="0"/>
              <a:t>Our studies in cells and animal models suggest that drugs which block either the “JAK/STAT” pathway or the “LRRK2” pathway may reduce inflammation in PD</a:t>
            </a:r>
          </a:p>
          <a:p>
            <a:r>
              <a:rPr lang="en-US" dirty="0"/>
              <a:t>We hope that our studies pave the way for testing anti-inflammatory treatments to slow or stop the progression of PD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33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DB1D917-4F47-A14F-BA35-F9F5C588FE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1130" y="2512836"/>
            <a:ext cx="3469055" cy="23127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1F2BDE-B036-FE4D-A78B-4D4182058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Alabama Udall Center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21159-597F-A54A-98E7-6D3AD6101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834" y="1199408"/>
            <a:ext cx="8024500" cy="5568715"/>
          </a:xfrm>
        </p:spPr>
        <p:txBody>
          <a:bodyPr numCol="3">
            <a:normAutofit fontScale="92500" lnSpcReduction="20000"/>
          </a:bodyPr>
          <a:lstStyle/>
          <a:p>
            <a:r>
              <a:rPr lang="en-US" sz="2000" dirty="0"/>
              <a:t>Admin Core</a:t>
            </a:r>
          </a:p>
          <a:p>
            <a:pPr lvl="1"/>
            <a:r>
              <a:rPr lang="en-US" sz="1600" dirty="0"/>
              <a:t>Katherine </a:t>
            </a:r>
            <a:r>
              <a:rPr lang="en-US" sz="1600" dirty="0" err="1"/>
              <a:t>Belue</a:t>
            </a:r>
            <a:r>
              <a:rPr lang="en-US" sz="1600" dirty="0"/>
              <a:t>, Richard Kennedy</a:t>
            </a:r>
          </a:p>
          <a:p>
            <a:r>
              <a:rPr lang="en-US" sz="2000" dirty="0"/>
              <a:t>Project 1</a:t>
            </a:r>
          </a:p>
          <a:p>
            <a:pPr lvl="1"/>
            <a:r>
              <a:rPr lang="en-US" sz="1600" dirty="0"/>
              <a:t>David Standaert</a:t>
            </a:r>
          </a:p>
          <a:p>
            <a:pPr lvl="1"/>
            <a:r>
              <a:rPr lang="en-US" sz="1600" dirty="0"/>
              <a:t>Hongwei Qin</a:t>
            </a:r>
          </a:p>
          <a:p>
            <a:pPr lvl="1"/>
            <a:r>
              <a:rPr lang="en-US" sz="1600" dirty="0"/>
              <a:t>Samantha Carlisle</a:t>
            </a:r>
          </a:p>
          <a:p>
            <a:pPr lvl="1"/>
            <a:r>
              <a:rPr lang="en-US" sz="1600" dirty="0"/>
              <a:t>Ed Griffin</a:t>
            </a:r>
          </a:p>
          <a:p>
            <a:pPr lvl="1"/>
            <a:r>
              <a:rPr lang="en-US" sz="1600" dirty="0"/>
              <a:t>Jonathan McConathy </a:t>
            </a:r>
          </a:p>
          <a:p>
            <a:pPr lvl="1"/>
            <a:r>
              <a:rPr lang="en-US" sz="1600" dirty="0"/>
              <a:t>Eliot Lefkowitz</a:t>
            </a:r>
          </a:p>
          <a:p>
            <a:pPr lvl="1"/>
            <a:r>
              <a:rPr lang="en-US" sz="1600" dirty="0"/>
              <a:t>Curtis Hendrickson </a:t>
            </a:r>
          </a:p>
          <a:p>
            <a:pPr lvl="1"/>
            <a:r>
              <a:rPr lang="en-US" sz="1600" dirty="0"/>
              <a:t>Ashley Harms</a:t>
            </a:r>
          </a:p>
          <a:p>
            <a:pPr lvl="1"/>
            <a:r>
              <a:rPr lang="en-US" sz="1600" dirty="0" err="1"/>
              <a:t>Asta</a:t>
            </a:r>
            <a:r>
              <a:rPr lang="en-US" sz="1600" dirty="0"/>
              <a:t> </a:t>
            </a:r>
            <a:r>
              <a:rPr lang="en-US" sz="1600" dirty="0" err="1"/>
              <a:t>Jurkuvenaite</a:t>
            </a:r>
            <a:endParaRPr lang="en-US" sz="1600" dirty="0"/>
          </a:p>
          <a:p>
            <a:r>
              <a:rPr lang="en-US" sz="2000" dirty="0"/>
              <a:t>Project 2</a:t>
            </a:r>
          </a:p>
          <a:p>
            <a:pPr lvl="1"/>
            <a:r>
              <a:rPr lang="en-US" sz="1600" dirty="0"/>
              <a:t>Tika </a:t>
            </a:r>
            <a:r>
              <a:rPr lang="en-US" sz="1600" dirty="0" err="1"/>
              <a:t>Benveniste</a:t>
            </a:r>
            <a:endParaRPr lang="en-US" sz="1600" dirty="0"/>
          </a:p>
          <a:p>
            <a:pPr lvl="1"/>
            <a:r>
              <a:rPr lang="en-US" sz="1600" dirty="0"/>
              <a:t>Hongwei Qin</a:t>
            </a:r>
          </a:p>
          <a:p>
            <a:pPr lvl="1"/>
            <a:r>
              <a:rPr lang="en-US" sz="1600" dirty="0"/>
              <a:t>Jessica Buckley</a:t>
            </a:r>
          </a:p>
          <a:p>
            <a:pPr lvl="1"/>
            <a:r>
              <a:rPr lang="en-US" sz="1600" dirty="0"/>
              <a:t>William </a:t>
            </a:r>
            <a:r>
              <a:rPr lang="en-US" sz="1600" dirty="0" err="1"/>
              <a:t>Turbitt</a:t>
            </a:r>
            <a:endParaRPr lang="en-US" sz="1600" dirty="0"/>
          </a:p>
          <a:p>
            <a:pPr lvl="1"/>
            <a:r>
              <a:rPr lang="en-US" sz="1600" dirty="0" err="1"/>
              <a:t>Lianna</a:t>
            </a:r>
            <a:r>
              <a:rPr lang="en-US" sz="1600" dirty="0"/>
              <a:t> Zhou</a:t>
            </a:r>
          </a:p>
          <a:p>
            <a:pPr lvl="1"/>
            <a:r>
              <a:rPr lang="en-US" sz="1600" dirty="0" err="1"/>
              <a:t>Huixian</a:t>
            </a:r>
            <a:r>
              <a:rPr lang="en-US" sz="1600" dirty="0"/>
              <a:t> Hong		</a:t>
            </a:r>
          </a:p>
          <a:p>
            <a:r>
              <a:rPr lang="en-US" sz="2000" dirty="0"/>
              <a:t>Project 3</a:t>
            </a:r>
          </a:p>
          <a:p>
            <a:pPr lvl="1"/>
            <a:r>
              <a:rPr lang="en-US" sz="1600" dirty="0"/>
              <a:t>Andrew West</a:t>
            </a:r>
          </a:p>
          <a:p>
            <a:pPr lvl="1"/>
            <a:r>
              <a:rPr lang="en-US" sz="1600" dirty="0" err="1"/>
              <a:t>Zhiyong</a:t>
            </a:r>
            <a:r>
              <a:rPr lang="en-US" sz="1600" dirty="0"/>
              <a:t> Lui</a:t>
            </a:r>
          </a:p>
          <a:p>
            <a:pPr lvl="1"/>
            <a:r>
              <a:rPr lang="en-US" sz="1600" dirty="0"/>
              <a:t>Arpine Sokratian</a:t>
            </a:r>
          </a:p>
          <a:p>
            <a:pPr lvl="1"/>
            <a:r>
              <a:rPr lang="en-US" sz="1600" dirty="0" err="1"/>
              <a:t>Enquan</a:t>
            </a:r>
            <a:r>
              <a:rPr lang="en-US" sz="1600" dirty="0"/>
              <a:t> Xu</a:t>
            </a:r>
          </a:p>
          <a:p>
            <a:r>
              <a:rPr lang="en-US" sz="2000" dirty="0"/>
              <a:t>Project 4</a:t>
            </a:r>
          </a:p>
          <a:p>
            <a:pPr lvl="1"/>
            <a:r>
              <a:rPr lang="en-US" sz="1600" dirty="0"/>
              <a:t>David </a:t>
            </a:r>
            <a:r>
              <a:rPr lang="en-US" sz="1600" dirty="0" err="1"/>
              <a:t>Geldmacher</a:t>
            </a:r>
            <a:endParaRPr lang="en-US" sz="1600" dirty="0"/>
          </a:p>
          <a:p>
            <a:pPr lvl="1"/>
            <a:r>
              <a:rPr lang="en-US" sz="1600" dirty="0"/>
              <a:t>Shelby Collins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Clinical Core</a:t>
            </a:r>
          </a:p>
          <a:p>
            <a:pPr lvl="1"/>
            <a:r>
              <a:rPr lang="en-US" sz="1600" dirty="0" err="1"/>
              <a:t>Talene</a:t>
            </a:r>
            <a:r>
              <a:rPr lang="en-US" sz="1600" dirty="0"/>
              <a:t> Yacoubian</a:t>
            </a:r>
          </a:p>
          <a:p>
            <a:pPr lvl="1"/>
            <a:r>
              <a:rPr lang="en-US" sz="1600" dirty="0"/>
              <a:t>Roy </a:t>
            </a:r>
            <a:r>
              <a:rPr lang="en-US" sz="1600" dirty="0" err="1"/>
              <a:t>Alcalay</a:t>
            </a:r>
            <a:endParaRPr lang="en-US" sz="1600" dirty="0"/>
          </a:p>
          <a:p>
            <a:pPr lvl="1"/>
            <a:r>
              <a:rPr lang="en-US" sz="1600" dirty="0"/>
              <a:t>Amy Amara</a:t>
            </a:r>
          </a:p>
          <a:p>
            <a:pPr lvl="1"/>
            <a:r>
              <a:rPr lang="en-US" sz="1600" dirty="0"/>
              <a:t>Adam </a:t>
            </a:r>
            <a:r>
              <a:rPr lang="en-US" sz="1600" dirty="0" err="1"/>
              <a:t>Gerstenecker</a:t>
            </a:r>
            <a:endParaRPr lang="en-US" sz="1600" dirty="0"/>
          </a:p>
          <a:p>
            <a:pPr lvl="1"/>
            <a:r>
              <a:rPr lang="en-US" sz="1600" dirty="0"/>
              <a:t>Natividad Stover</a:t>
            </a:r>
          </a:p>
          <a:p>
            <a:pPr lvl="1"/>
            <a:r>
              <a:rPr lang="en-US" sz="1600" dirty="0"/>
              <a:t>Allen </a:t>
            </a:r>
            <a:r>
              <a:rPr lang="en-US" sz="1600" dirty="0" err="1"/>
              <a:t>Joop</a:t>
            </a:r>
            <a:endParaRPr lang="en-US" sz="1600" dirty="0"/>
          </a:p>
          <a:p>
            <a:pPr lvl="1"/>
            <a:r>
              <a:rPr lang="en-US" sz="1600" dirty="0"/>
              <a:t>Lauren </a:t>
            </a:r>
            <a:r>
              <a:rPr lang="en-US" sz="1600" dirty="0" err="1"/>
              <a:t>Ruffrage</a:t>
            </a:r>
            <a:endParaRPr lang="en-US" sz="1600" dirty="0"/>
          </a:p>
          <a:p>
            <a:pPr lvl="1"/>
            <a:r>
              <a:rPr lang="en-US" sz="1600" dirty="0"/>
              <a:t>Christopher Collette</a:t>
            </a:r>
          </a:p>
          <a:p>
            <a:pPr lvl="1"/>
            <a:r>
              <a:rPr lang="en-US" sz="1600" dirty="0"/>
              <a:t>Itzel Mendoza</a:t>
            </a:r>
          </a:p>
          <a:p>
            <a:pPr marL="457200" lvl="1" indent="0">
              <a:buNone/>
            </a:pPr>
            <a:endParaRPr lang="en-US" sz="1600" dirty="0"/>
          </a:p>
          <a:p>
            <a:r>
              <a:rPr lang="en-US" sz="2000" dirty="0"/>
              <a:t>Animal Models Core</a:t>
            </a:r>
          </a:p>
          <a:p>
            <a:pPr lvl="1"/>
            <a:r>
              <a:rPr lang="en-US" sz="1600" dirty="0"/>
              <a:t>Laura Volpicelli-Daley</a:t>
            </a:r>
          </a:p>
          <a:p>
            <a:pPr lvl="1"/>
            <a:r>
              <a:rPr lang="en-US" sz="1600" dirty="0"/>
              <a:t>Drake Thrasher</a:t>
            </a:r>
          </a:p>
          <a:p>
            <a:pPr lvl="1"/>
            <a:r>
              <a:rPr lang="en-US" sz="1600" dirty="0"/>
              <a:t>Sean Coyle</a:t>
            </a:r>
          </a:p>
          <a:p>
            <a:pPr lvl="1"/>
            <a:r>
              <a:rPr lang="en-US" sz="1600" dirty="0"/>
              <a:t>Marissa Menard</a:t>
            </a:r>
          </a:p>
          <a:p>
            <a:r>
              <a:rPr lang="en-US" sz="2000" dirty="0"/>
              <a:t>Internal Advisory Committee</a:t>
            </a:r>
          </a:p>
          <a:p>
            <a:pPr lvl="1"/>
            <a:r>
              <a:rPr lang="en-US" sz="1600" dirty="0"/>
              <a:t>Anupam Agarwal</a:t>
            </a:r>
          </a:p>
          <a:p>
            <a:pPr lvl="1"/>
            <a:r>
              <a:rPr lang="en-US" sz="1600" dirty="0"/>
              <a:t>Matthew Goldberg</a:t>
            </a:r>
          </a:p>
          <a:p>
            <a:pPr lvl="1"/>
            <a:r>
              <a:rPr lang="en-US" sz="1600" dirty="0"/>
              <a:t>Haydeh Payami</a:t>
            </a:r>
          </a:p>
          <a:p>
            <a:pPr lvl="1"/>
            <a:r>
              <a:rPr lang="en-US" sz="1600" dirty="0"/>
              <a:t>Fran Lund</a:t>
            </a:r>
          </a:p>
          <a:p>
            <a:r>
              <a:rPr lang="en-US" sz="2000" dirty="0"/>
              <a:t>External Advisory Committee</a:t>
            </a:r>
          </a:p>
          <a:p>
            <a:pPr lvl="1"/>
            <a:r>
              <a:rPr lang="en-US" sz="1600" dirty="0"/>
              <a:t>Thomas </a:t>
            </a:r>
            <a:r>
              <a:rPr lang="en-US" sz="1600" dirty="0" err="1"/>
              <a:t>Montine</a:t>
            </a:r>
            <a:endParaRPr lang="en-US" sz="1600" dirty="0"/>
          </a:p>
          <a:p>
            <a:pPr lvl="1"/>
            <a:r>
              <a:rPr lang="en-US" sz="1600" dirty="0"/>
              <a:t>Rachel Saunders-Pullman</a:t>
            </a:r>
          </a:p>
          <a:p>
            <a:pPr lvl="1"/>
            <a:r>
              <a:rPr lang="en-US" sz="1600" dirty="0"/>
              <a:t>David Sulzer</a:t>
            </a:r>
          </a:p>
          <a:p>
            <a:pPr lvl="1"/>
            <a:r>
              <a:rPr lang="en-US" sz="1600" dirty="0"/>
              <a:t>Darren Moore</a:t>
            </a:r>
          </a:p>
          <a:p>
            <a:pPr lvl="1"/>
            <a:r>
              <a:rPr lang="en-US" sz="1600" dirty="0"/>
              <a:t>Ken Cater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6B5C66-F5CC-454E-8C9A-2985CF7B57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7150" y="1923337"/>
            <a:ext cx="3037017" cy="7815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E0A348-721C-6C49-8CE9-DB168086CB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2333" y="5151139"/>
            <a:ext cx="3586653" cy="880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37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E0271-77E3-5744-AD8B-C12DE3C88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017" y="156781"/>
            <a:ext cx="11829529" cy="607148"/>
          </a:xfrm>
        </p:spPr>
        <p:txBody>
          <a:bodyPr/>
          <a:lstStyle/>
          <a:p>
            <a:r>
              <a:rPr lang="en-US" sz="2800" dirty="0"/>
              <a:t>What will the PD therapy of the future look like?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C8AF600-D793-E149-B616-906C44ABFD38}"/>
              </a:ext>
            </a:extLst>
          </p:cNvPr>
          <p:cNvGrpSpPr/>
          <p:nvPr/>
        </p:nvGrpSpPr>
        <p:grpSpPr>
          <a:xfrm>
            <a:off x="643523" y="2445493"/>
            <a:ext cx="5981117" cy="607217"/>
            <a:chOff x="232229" y="2571750"/>
            <a:chExt cx="2012647" cy="568174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80C2C64E-D603-FB46-A25D-93832078C378}"/>
                </a:ext>
              </a:extLst>
            </p:cNvPr>
            <p:cNvSpPr/>
            <p:nvPr/>
          </p:nvSpPr>
          <p:spPr>
            <a:xfrm>
              <a:off x="232229" y="2571750"/>
              <a:ext cx="2012647" cy="56817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B955532-7129-3445-B42E-31E3E25EB816}"/>
                </a:ext>
              </a:extLst>
            </p:cNvPr>
            <p:cNvSpPr txBox="1"/>
            <p:nvPr/>
          </p:nvSpPr>
          <p:spPr>
            <a:xfrm>
              <a:off x="281331" y="2669369"/>
              <a:ext cx="1928298" cy="2918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Gene Specific Therapies (GBA, LRRK2)</a:t>
              </a:r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3E465D40-13C0-C34E-AB21-458B009248A5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cap="all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7DFC047E-393F-A74B-8BDF-060D8DCF1A90}"/>
              </a:ext>
            </a:extLst>
          </p:cNvPr>
          <p:cNvSpPr txBox="1">
            <a:spLocks/>
          </p:cNvSpPr>
          <p:nvPr/>
        </p:nvSpPr>
        <p:spPr>
          <a:xfrm>
            <a:off x="93472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E7355D6-6BA5-4920-A2EF-F4F527E42B6D}" type="slidenum">
              <a:rPr lang="en-US" smtClean="0"/>
              <a:pPr/>
              <a:t>14</a:t>
            </a:fld>
            <a:endParaRPr lang="en-US" sz="16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97CD907-5BB7-B242-A6CF-510D73459790}"/>
              </a:ext>
            </a:extLst>
          </p:cNvPr>
          <p:cNvGrpSpPr/>
          <p:nvPr/>
        </p:nvGrpSpPr>
        <p:grpSpPr>
          <a:xfrm>
            <a:off x="643523" y="979186"/>
            <a:ext cx="10734117" cy="959168"/>
            <a:chOff x="232229" y="1638280"/>
            <a:chExt cx="8050588" cy="79044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DD588CF-15B0-E248-8FD0-2C215B1C2178}"/>
                </a:ext>
              </a:extLst>
            </p:cNvPr>
            <p:cNvSpPr/>
            <p:nvPr/>
          </p:nvSpPr>
          <p:spPr>
            <a:xfrm>
              <a:off x="232229" y="1638280"/>
              <a:ext cx="2012647" cy="79044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B788052-96E5-AA49-9F3E-0CBC680C64EC}"/>
                </a:ext>
              </a:extLst>
            </p:cNvPr>
            <p:cNvSpPr/>
            <p:nvPr/>
          </p:nvSpPr>
          <p:spPr>
            <a:xfrm>
              <a:off x="2244876" y="1638280"/>
              <a:ext cx="2012647" cy="79044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033230C-AB60-D242-89E8-E561D8190E90}"/>
                </a:ext>
              </a:extLst>
            </p:cNvPr>
            <p:cNvSpPr/>
            <p:nvPr/>
          </p:nvSpPr>
          <p:spPr>
            <a:xfrm>
              <a:off x="4257523" y="1638280"/>
              <a:ext cx="2012647" cy="79044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06C6913-D2F2-554E-B4A5-D555E09190E2}"/>
                </a:ext>
              </a:extLst>
            </p:cNvPr>
            <p:cNvSpPr/>
            <p:nvPr/>
          </p:nvSpPr>
          <p:spPr>
            <a:xfrm>
              <a:off x="6270170" y="1638280"/>
              <a:ext cx="2012647" cy="79044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9F06876-DA07-7745-8D08-BC1DC8F610D4}"/>
                </a:ext>
              </a:extLst>
            </p:cNvPr>
            <p:cNvSpPr txBox="1"/>
            <p:nvPr/>
          </p:nvSpPr>
          <p:spPr>
            <a:xfrm>
              <a:off x="706065" y="1795887"/>
              <a:ext cx="1066157" cy="373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At-Risk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FDCF8A1-F2C9-6F44-B23C-BF435B30E374}"/>
                </a:ext>
              </a:extLst>
            </p:cNvPr>
            <p:cNvSpPr txBox="1"/>
            <p:nvPr/>
          </p:nvSpPr>
          <p:spPr>
            <a:xfrm>
              <a:off x="2671584" y="1690252"/>
              <a:ext cx="1891797" cy="6727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Prodromal</a:t>
              </a:r>
            </a:p>
            <a:p>
              <a:r>
                <a:rPr lang="en-US" sz="2400" b="1" dirty="0"/>
                <a:t>“Pre-PD”</a:t>
              </a:r>
              <a:endParaRPr lang="en-US" sz="2400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7367C44-B984-3D4F-B1A5-A4AFB2C793B7}"/>
                </a:ext>
              </a:extLst>
            </p:cNvPr>
            <p:cNvSpPr txBox="1"/>
            <p:nvPr/>
          </p:nvSpPr>
          <p:spPr>
            <a:xfrm>
              <a:off x="4718067" y="1694978"/>
              <a:ext cx="1035614" cy="373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Early PD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79EBC71-D0E7-B14C-A357-04E96C70A557}"/>
                </a:ext>
              </a:extLst>
            </p:cNvPr>
            <p:cNvSpPr txBox="1"/>
            <p:nvPr/>
          </p:nvSpPr>
          <p:spPr>
            <a:xfrm>
              <a:off x="6537471" y="1676106"/>
              <a:ext cx="1399638" cy="373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bg2"/>
                  </a:solidFill>
                </a:rPr>
                <a:t>Advanced PD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C1B1DE7-82F4-B645-8AD1-F1A87E4BBE15}"/>
              </a:ext>
            </a:extLst>
          </p:cNvPr>
          <p:cNvGrpSpPr/>
          <p:nvPr/>
        </p:nvGrpSpPr>
        <p:grpSpPr>
          <a:xfrm>
            <a:off x="4776535" y="3705480"/>
            <a:ext cx="5712215" cy="516064"/>
            <a:chOff x="4776535" y="3635938"/>
            <a:chExt cx="5712215" cy="516064"/>
          </a:xfrm>
        </p:grpSpPr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B630C443-1FEB-A64E-8269-874B0D35ADA5}"/>
                </a:ext>
              </a:extLst>
            </p:cNvPr>
            <p:cNvSpPr/>
            <p:nvPr/>
          </p:nvSpPr>
          <p:spPr>
            <a:xfrm>
              <a:off x="4776535" y="3635938"/>
              <a:ext cx="5712215" cy="51606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ED7D666-F6A8-3147-864F-8239CA53D737}"/>
                </a:ext>
              </a:extLst>
            </p:cNvPr>
            <p:cNvSpPr txBox="1"/>
            <p:nvPr/>
          </p:nvSpPr>
          <p:spPr>
            <a:xfrm>
              <a:off x="4861612" y="3635938"/>
              <a:ext cx="5627138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Exercise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86750A9-A88E-F342-BFFD-03C8B6169A08}"/>
              </a:ext>
            </a:extLst>
          </p:cNvPr>
          <p:cNvGrpSpPr/>
          <p:nvPr/>
        </p:nvGrpSpPr>
        <p:grpSpPr>
          <a:xfrm>
            <a:off x="3624341" y="3071341"/>
            <a:ext cx="5354629" cy="607217"/>
            <a:chOff x="3624341" y="2996359"/>
            <a:chExt cx="5354629" cy="607217"/>
          </a:xfrm>
        </p:grpSpPr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F78AE1D3-4AF1-244D-84DD-55F65AD7500E}"/>
                </a:ext>
              </a:extLst>
            </p:cNvPr>
            <p:cNvSpPr/>
            <p:nvPr/>
          </p:nvSpPr>
          <p:spPr>
            <a:xfrm>
              <a:off x="3624341" y="2996359"/>
              <a:ext cx="5294389" cy="607217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483ABE8-60CB-9647-B495-E77C4099D28E}"/>
                </a:ext>
              </a:extLst>
            </p:cNvPr>
            <p:cNvSpPr txBox="1"/>
            <p:nvPr/>
          </p:nvSpPr>
          <p:spPr>
            <a:xfrm>
              <a:off x="3833752" y="3057466"/>
              <a:ext cx="51452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Anti-Synuclein Therapies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C217583-7335-A140-89E1-A7E6752E1F16}"/>
              </a:ext>
            </a:extLst>
          </p:cNvPr>
          <p:cNvGrpSpPr/>
          <p:nvPr/>
        </p:nvGrpSpPr>
        <p:grpSpPr>
          <a:xfrm>
            <a:off x="8939971" y="5860767"/>
            <a:ext cx="2437669" cy="885422"/>
            <a:chOff x="8939971" y="5860767"/>
            <a:chExt cx="2618497" cy="885422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66E9DF8F-1C14-DA4A-B11C-4B5904BD5074}"/>
                </a:ext>
              </a:extLst>
            </p:cNvPr>
            <p:cNvSpPr/>
            <p:nvPr/>
          </p:nvSpPr>
          <p:spPr>
            <a:xfrm>
              <a:off x="8939971" y="5860767"/>
              <a:ext cx="2618497" cy="88542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D5CFB05-79E4-5742-84D7-B72C29D696C8}"/>
                </a:ext>
              </a:extLst>
            </p:cNvPr>
            <p:cNvSpPr txBox="1"/>
            <p:nvPr/>
          </p:nvSpPr>
          <p:spPr>
            <a:xfrm>
              <a:off x="8968147" y="5890478"/>
              <a:ext cx="25794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DBS and other Surgical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D68DC12-4CEC-A849-A30C-92EBB38D60D7}"/>
              </a:ext>
            </a:extLst>
          </p:cNvPr>
          <p:cNvGrpSpPr/>
          <p:nvPr/>
        </p:nvGrpSpPr>
        <p:grpSpPr>
          <a:xfrm>
            <a:off x="6124289" y="4261186"/>
            <a:ext cx="5253351" cy="572817"/>
            <a:chOff x="6189834" y="4202375"/>
            <a:chExt cx="5363836" cy="572817"/>
          </a:xfrm>
        </p:grpSpPr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28A0FF00-A54D-224C-9204-D7824CED654A}"/>
                </a:ext>
              </a:extLst>
            </p:cNvPr>
            <p:cNvSpPr/>
            <p:nvPr/>
          </p:nvSpPr>
          <p:spPr>
            <a:xfrm>
              <a:off x="6189834" y="4202375"/>
              <a:ext cx="5363836" cy="572817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2DBE721-44FA-4044-87FE-1639203E89D8}"/>
                </a:ext>
              </a:extLst>
            </p:cNvPr>
            <p:cNvSpPr txBox="1"/>
            <p:nvPr/>
          </p:nvSpPr>
          <p:spPr>
            <a:xfrm>
              <a:off x="6251019" y="4256492"/>
              <a:ext cx="5283948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Anti-inflammatory therapies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DC53246-66C2-1B42-891E-E9E3DA2CBB70}"/>
              </a:ext>
            </a:extLst>
          </p:cNvPr>
          <p:cNvGrpSpPr/>
          <p:nvPr/>
        </p:nvGrpSpPr>
        <p:grpSpPr>
          <a:xfrm>
            <a:off x="7027571" y="4870304"/>
            <a:ext cx="4350069" cy="963434"/>
            <a:chOff x="7038394" y="4843208"/>
            <a:chExt cx="4568843" cy="949543"/>
          </a:xfrm>
        </p:grpSpPr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A8841C32-2866-AD42-84F0-BD47B9FAF96C}"/>
                </a:ext>
              </a:extLst>
            </p:cNvPr>
            <p:cNvSpPr/>
            <p:nvPr/>
          </p:nvSpPr>
          <p:spPr>
            <a:xfrm>
              <a:off x="7038394" y="4843208"/>
              <a:ext cx="4520074" cy="949543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A8C8115-8BF5-1142-94FE-C7E3C54C37CF}"/>
                </a:ext>
              </a:extLst>
            </p:cNvPr>
            <p:cNvSpPr txBox="1"/>
            <p:nvPr/>
          </p:nvSpPr>
          <p:spPr>
            <a:xfrm>
              <a:off x="7087162" y="4883065"/>
              <a:ext cx="4520075" cy="78865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Levodopa and other  dopamine medications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ED6A565-F3AB-2B4E-B4F7-1C193A9A61E7}"/>
              </a:ext>
            </a:extLst>
          </p:cNvPr>
          <p:cNvGrpSpPr/>
          <p:nvPr/>
        </p:nvGrpSpPr>
        <p:grpSpPr>
          <a:xfrm>
            <a:off x="643523" y="1973326"/>
            <a:ext cx="2683529" cy="453536"/>
            <a:chOff x="232229" y="2571750"/>
            <a:chExt cx="2012647" cy="568174"/>
          </a:xfrm>
        </p:grpSpPr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E15DE3B8-578B-6E48-9F5B-9BB05D8F852E}"/>
                </a:ext>
              </a:extLst>
            </p:cNvPr>
            <p:cNvSpPr/>
            <p:nvPr/>
          </p:nvSpPr>
          <p:spPr>
            <a:xfrm>
              <a:off x="232229" y="2571750"/>
              <a:ext cx="2012647" cy="56817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583D045-1C82-9B43-A8C0-C243F1FB70D9}"/>
                </a:ext>
              </a:extLst>
            </p:cNvPr>
            <p:cNvSpPr txBox="1"/>
            <p:nvPr/>
          </p:nvSpPr>
          <p:spPr>
            <a:xfrm>
              <a:off x="281331" y="2609076"/>
              <a:ext cx="1928298" cy="374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PD Prevention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62115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652F2-EF29-854B-A8E1-D1742CCE3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UAB clinical trials in PD</a:t>
            </a:r>
          </a:p>
        </p:txBody>
      </p:sp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5D9A3D2C-1E04-A74E-99AE-2D546040829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8806" y="1462728"/>
            <a:ext cx="5365631" cy="19302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2CF0DE-88DB-7B46-AF34-AF1E81C41844}"/>
              </a:ext>
            </a:extLst>
          </p:cNvPr>
          <p:cNvSpPr txBox="1"/>
          <p:nvPr/>
        </p:nvSpPr>
        <p:spPr>
          <a:xfrm>
            <a:off x="3666225" y="1062618"/>
            <a:ext cx="4830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https://</a:t>
            </a:r>
            <a:r>
              <a:rPr lang="en-US" sz="2000" b="1" dirty="0" err="1"/>
              <a:t>www.xpertdox.com</a:t>
            </a:r>
            <a:r>
              <a:rPr lang="en-US" sz="2000" b="1" dirty="0"/>
              <a:t>/</a:t>
            </a:r>
            <a:r>
              <a:rPr lang="en-US" sz="2000" b="1" dirty="0" err="1"/>
              <a:t>uab</a:t>
            </a:r>
            <a:r>
              <a:rPr lang="en-US" sz="2000" b="1" dirty="0"/>
              <a:t>-trial/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57EF98-0771-A94F-82DB-060444CD3740}"/>
              </a:ext>
            </a:extLst>
          </p:cNvPr>
          <p:cNvSpPr txBox="1"/>
          <p:nvPr/>
        </p:nvSpPr>
        <p:spPr>
          <a:xfrm>
            <a:off x="483079" y="3657599"/>
            <a:ext cx="1119708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A Clinical Study of NLY01 in Patient's With Early Parkinson's Disease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Slow Wave Sleep as a Biomarker of Rehabilitation-induced Cognitive Improvement in PD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PPMI 2.0 Clinical -Establishing a Deeply </a:t>
            </a:r>
            <a:r>
              <a:rPr lang="en-US" dirty="0" err="1"/>
              <a:t>Phenotyped</a:t>
            </a:r>
            <a:r>
              <a:rPr lang="en-US" dirty="0"/>
              <a:t> PD Cohort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BLAAC-PD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A Study to Evaluate the Efficacy and Safety of Intravenous </a:t>
            </a:r>
            <a:r>
              <a:rPr lang="en-US" dirty="0" err="1"/>
              <a:t>Prasinezumab</a:t>
            </a:r>
            <a:r>
              <a:rPr lang="en-US" dirty="0"/>
              <a:t> in Participants With Early Parkinson's Disease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A41C51-320B-7344-8C97-B61D4AE4235D}"/>
              </a:ext>
            </a:extLst>
          </p:cNvPr>
          <p:cNvSpPr txBox="1"/>
          <p:nvPr/>
        </p:nvSpPr>
        <p:spPr>
          <a:xfrm>
            <a:off x="1026543" y="5804397"/>
            <a:ext cx="10110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UAB Movement Disorders 205-934-0683</a:t>
            </a:r>
          </a:p>
        </p:txBody>
      </p:sp>
    </p:spTree>
    <p:extLst>
      <p:ext uri="{BB962C8B-B14F-4D97-AF65-F5344CB8AC3E}">
        <p14:creationId xmlns:p14="http://schemas.microsoft.com/office/powerpoint/2010/main" val="31117064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650E2-C8DE-E245-A0DF-28DF8C031E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1362193"/>
            <a:ext cx="9144000" cy="2387600"/>
          </a:xfrm>
        </p:spPr>
        <p:txBody>
          <a:bodyPr/>
          <a:lstStyle/>
          <a:p>
            <a:pPr algn="ctr"/>
            <a:r>
              <a:rPr lang="en-US" dirty="0"/>
              <a:t>Questions and Answers</a:t>
            </a:r>
          </a:p>
        </p:txBody>
      </p:sp>
    </p:spTree>
    <p:extLst>
      <p:ext uri="{BB962C8B-B14F-4D97-AF65-F5344CB8AC3E}">
        <p14:creationId xmlns:p14="http://schemas.microsoft.com/office/powerpoint/2010/main" val="4070658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7EF88-8518-9D42-A70C-DCE0AE2C2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018" y="156781"/>
            <a:ext cx="11877656" cy="607148"/>
          </a:xfrm>
        </p:spPr>
        <p:txBody>
          <a:bodyPr/>
          <a:lstStyle/>
          <a:p>
            <a:r>
              <a:rPr lang="en-US" dirty="0"/>
              <a:t>Parkinson disease: Three big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90AD3-7B92-124A-9BB6-7696BCA4C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381" y="1734984"/>
            <a:ext cx="11600929" cy="395595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4400" dirty="0"/>
              <a:t> What causes Parkinson disease?</a:t>
            </a:r>
          </a:p>
          <a:p>
            <a:pPr>
              <a:buFont typeface="Wingdings" pitchFamily="2" charset="2"/>
              <a:buChar char="v"/>
            </a:pPr>
            <a:r>
              <a:rPr lang="en-US" sz="4400" dirty="0"/>
              <a:t> How can we treat the symptoms?</a:t>
            </a:r>
          </a:p>
          <a:p>
            <a:pPr marL="693738" indent="-635000">
              <a:buFont typeface="Wingdings" pitchFamily="2" charset="2"/>
              <a:buChar char="v"/>
            </a:pPr>
            <a:r>
              <a:rPr lang="en-US" sz="4400" dirty="0"/>
              <a:t>How can we slow or prevent disease progression?</a:t>
            </a:r>
          </a:p>
        </p:txBody>
      </p:sp>
    </p:spTree>
    <p:extLst>
      <p:ext uri="{BB962C8B-B14F-4D97-AF65-F5344CB8AC3E}">
        <p14:creationId xmlns:p14="http://schemas.microsoft.com/office/powerpoint/2010/main" val="215145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PD is common. Age is the primary risk factor</a:t>
            </a:r>
          </a:p>
        </p:txBody>
      </p:sp>
      <p:sp>
        <p:nvSpPr>
          <p:cNvPr id="5" name="Text Box 121"/>
          <p:cNvSpPr txBox="1">
            <a:spLocks noChangeArrowheads="1"/>
          </p:cNvSpPr>
          <p:nvPr/>
        </p:nvSpPr>
        <p:spPr bwMode="auto">
          <a:xfrm>
            <a:off x="2957703" y="5228230"/>
            <a:ext cx="6871998" cy="20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r>
              <a:rPr lang="en-GB" sz="700" dirty="0">
                <a:latin typeface="Calibri"/>
                <a:cs typeface="ＭＳ Ｐゴシック"/>
              </a:rPr>
              <a:t>Kaiser Permanente, 1994 -1995 (Van Den </a:t>
            </a:r>
            <a:r>
              <a:rPr lang="en-GB" sz="700" dirty="0" err="1">
                <a:latin typeface="Calibri"/>
                <a:cs typeface="ＭＳ Ｐゴシック"/>
              </a:rPr>
              <a:t>Eeden</a:t>
            </a:r>
            <a:r>
              <a:rPr lang="en-GB" sz="700" dirty="0">
                <a:latin typeface="Calibri"/>
                <a:cs typeface="ＭＳ Ｐゴシック"/>
              </a:rPr>
              <a:t> et al, </a:t>
            </a:r>
            <a:r>
              <a:rPr lang="en-GB" sz="700" i="1" dirty="0">
                <a:latin typeface="Calibri"/>
                <a:cs typeface="ＭＳ Ｐゴシック"/>
              </a:rPr>
              <a:t>Am J </a:t>
            </a:r>
            <a:r>
              <a:rPr lang="en-GB" sz="700" i="1" dirty="0" err="1">
                <a:latin typeface="Calibri"/>
                <a:cs typeface="ＭＳ Ｐゴシック"/>
              </a:rPr>
              <a:t>Epidemiol</a:t>
            </a:r>
            <a:r>
              <a:rPr lang="en-GB" sz="700" dirty="0">
                <a:latin typeface="Calibri"/>
                <a:cs typeface="ＭＳ Ｐゴシック"/>
              </a:rPr>
              <a:t> 2003; 157:1015-1022)</a:t>
            </a:r>
          </a:p>
        </p:txBody>
      </p:sp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A66E2BEE-0F95-DB49-AAA4-AC60F57337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66741" y="1331793"/>
            <a:ext cx="2783624" cy="376209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E455355-4E4F-3D4F-A836-6452C6CA09A5}"/>
              </a:ext>
            </a:extLst>
          </p:cNvPr>
          <p:cNvSpPr txBox="1"/>
          <p:nvPr/>
        </p:nvSpPr>
        <p:spPr>
          <a:xfrm>
            <a:off x="8070152" y="2825268"/>
            <a:ext cx="79961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2018</a:t>
            </a:r>
          </a:p>
          <a:p>
            <a:pPr algn="ctr"/>
            <a:r>
              <a:rPr lang="en-U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49M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CDE3E0E-9756-FF43-99B6-22A0FDDAFBC1}"/>
              </a:ext>
            </a:extLst>
          </p:cNvPr>
          <p:cNvGrpSpPr/>
          <p:nvPr/>
        </p:nvGrpSpPr>
        <p:grpSpPr>
          <a:xfrm>
            <a:off x="1082842" y="1197864"/>
            <a:ext cx="5363678" cy="3824009"/>
            <a:chOff x="1557338" y="1707198"/>
            <a:chExt cx="5656262" cy="4481674"/>
          </a:xfrm>
        </p:grpSpPr>
        <p:grpSp>
          <p:nvGrpSpPr>
            <p:cNvPr id="13" name="Group 3">
              <a:extLst>
                <a:ext uri="{FF2B5EF4-FFF2-40B4-BE49-F238E27FC236}">
                  <a16:creationId xmlns:a16="http://schemas.microsoft.com/office/drawing/2014/main" id="{A6FCF6C6-016F-C44E-9C7C-E671CF87C1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0288" y="1852613"/>
              <a:ext cx="4572000" cy="3662362"/>
              <a:chOff x="1593" y="1167"/>
              <a:chExt cx="2880" cy="2307"/>
            </a:xfrm>
          </p:grpSpPr>
          <p:sp>
            <p:nvSpPr>
              <p:cNvPr id="54" name="Line 4">
                <a:extLst>
                  <a:ext uri="{FF2B5EF4-FFF2-40B4-BE49-F238E27FC236}">
                    <a16:creationId xmlns:a16="http://schemas.microsoft.com/office/drawing/2014/main" id="{4BEC6254-9650-A842-8101-86495B25AA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93" y="1167"/>
                <a:ext cx="288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>
                  <a:defRPr/>
                </a:pPr>
                <a:endParaRPr lang="en-US" kern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  <p:sp>
            <p:nvSpPr>
              <p:cNvPr id="55" name="Line 5">
                <a:extLst>
                  <a:ext uri="{FF2B5EF4-FFF2-40B4-BE49-F238E27FC236}">
                    <a16:creationId xmlns:a16="http://schemas.microsoft.com/office/drawing/2014/main" id="{5101D2D1-B19D-864E-A2C7-F253E0C862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93" y="1392"/>
                <a:ext cx="288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>
                  <a:defRPr/>
                </a:pPr>
                <a:endParaRPr lang="en-US" kern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  <p:sp>
            <p:nvSpPr>
              <p:cNvPr id="56" name="Line 6">
                <a:extLst>
                  <a:ext uri="{FF2B5EF4-FFF2-40B4-BE49-F238E27FC236}">
                    <a16:creationId xmlns:a16="http://schemas.microsoft.com/office/drawing/2014/main" id="{A6A5D4D2-B42F-BB40-A49C-B853B1E79F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93" y="1617"/>
                <a:ext cx="288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>
                  <a:defRPr/>
                </a:pPr>
                <a:endParaRPr lang="en-US" kern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  <p:sp>
            <p:nvSpPr>
              <p:cNvPr id="57" name="Line 7">
                <a:extLst>
                  <a:ext uri="{FF2B5EF4-FFF2-40B4-BE49-F238E27FC236}">
                    <a16:creationId xmlns:a16="http://schemas.microsoft.com/office/drawing/2014/main" id="{43E3154D-52EE-044A-9610-C59173315A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93" y="1842"/>
                <a:ext cx="288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>
                  <a:defRPr/>
                </a:pPr>
                <a:endParaRPr lang="en-US" kern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  <p:sp>
            <p:nvSpPr>
              <p:cNvPr id="58" name="Line 8">
                <a:extLst>
                  <a:ext uri="{FF2B5EF4-FFF2-40B4-BE49-F238E27FC236}">
                    <a16:creationId xmlns:a16="http://schemas.microsoft.com/office/drawing/2014/main" id="{A6A0E270-AE49-894A-8AB8-00A0BE3784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93" y="2068"/>
                <a:ext cx="288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>
                  <a:defRPr/>
                </a:pPr>
                <a:endParaRPr lang="en-US" kern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  <p:sp>
            <p:nvSpPr>
              <p:cNvPr id="59" name="Line 9">
                <a:extLst>
                  <a:ext uri="{FF2B5EF4-FFF2-40B4-BE49-F238E27FC236}">
                    <a16:creationId xmlns:a16="http://schemas.microsoft.com/office/drawing/2014/main" id="{7459E673-276E-5146-A2B2-51327E15DC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93" y="2518"/>
                <a:ext cx="288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>
                  <a:defRPr/>
                </a:pPr>
                <a:endParaRPr lang="en-US" kern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  <p:sp>
            <p:nvSpPr>
              <p:cNvPr id="60" name="Line 10">
                <a:extLst>
                  <a:ext uri="{FF2B5EF4-FFF2-40B4-BE49-F238E27FC236}">
                    <a16:creationId xmlns:a16="http://schemas.microsoft.com/office/drawing/2014/main" id="{48A73108-6CD1-0C4F-932B-97F35792D3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93" y="2293"/>
                <a:ext cx="288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>
                  <a:defRPr/>
                </a:pPr>
                <a:endParaRPr lang="en-US" kern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  <p:sp>
            <p:nvSpPr>
              <p:cNvPr id="61" name="Line 11">
                <a:extLst>
                  <a:ext uri="{FF2B5EF4-FFF2-40B4-BE49-F238E27FC236}">
                    <a16:creationId xmlns:a16="http://schemas.microsoft.com/office/drawing/2014/main" id="{4C116AE3-D00A-3243-966E-438B1D0B99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93" y="2744"/>
                <a:ext cx="288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>
                  <a:defRPr/>
                </a:pPr>
                <a:endParaRPr lang="en-US" kern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  <p:sp>
            <p:nvSpPr>
              <p:cNvPr id="62" name="Line 12">
                <a:extLst>
                  <a:ext uri="{FF2B5EF4-FFF2-40B4-BE49-F238E27FC236}">
                    <a16:creationId xmlns:a16="http://schemas.microsoft.com/office/drawing/2014/main" id="{A5E4402D-F65D-9740-8A86-BCE34B2150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93" y="2969"/>
                <a:ext cx="288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>
                  <a:defRPr/>
                </a:pPr>
                <a:endParaRPr lang="en-US" kern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  <p:sp>
            <p:nvSpPr>
              <p:cNvPr id="63" name="Line 13">
                <a:extLst>
                  <a:ext uri="{FF2B5EF4-FFF2-40B4-BE49-F238E27FC236}">
                    <a16:creationId xmlns:a16="http://schemas.microsoft.com/office/drawing/2014/main" id="{6A75B09C-1205-4242-BFAF-036D00E010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93" y="3420"/>
                <a:ext cx="288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>
                  <a:defRPr/>
                </a:pPr>
                <a:endParaRPr lang="en-US" kern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  <p:sp>
            <p:nvSpPr>
              <p:cNvPr id="64" name="Line 14">
                <a:extLst>
                  <a:ext uri="{FF2B5EF4-FFF2-40B4-BE49-F238E27FC236}">
                    <a16:creationId xmlns:a16="http://schemas.microsoft.com/office/drawing/2014/main" id="{E14A2DF8-1249-F545-9781-BE121A9491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93" y="3194"/>
                <a:ext cx="288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>
                  <a:defRPr/>
                </a:pPr>
                <a:endParaRPr lang="en-US" kern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  <p:grpSp>
            <p:nvGrpSpPr>
              <p:cNvPr id="65" name="Group 15">
                <a:extLst>
                  <a:ext uri="{FF2B5EF4-FFF2-40B4-BE49-F238E27FC236}">
                    <a16:creationId xmlns:a16="http://schemas.microsoft.com/office/drawing/2014/main" id="{CD706ACD-EDF2-BE42-991E-11C3960222F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35" y="1167"/>
                <a:ext cx="2838" cy="2307"/>
                <a:chOff x="1635" y="1167"/>
                <a:chExt cx="2838" cy="2307"/>
              </a:xfrm>
            </p:grpSpPr>
            <p:sp>
              <p:nvSpPr>
                <p:cNvPr id="66" name="Line 16">
                  <a:extLst>
                    <a:ext uri="{FF2B5EF4-FFF2-40B4-BE49-F238E27FC236}">
                      <a16:creationId xmlns:a16="http://schemas.microsoft.com/office/drawing/2014/main" id="{51616306-52AA-784A-9DEF-685A049E13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6200000" flipH="1">
                  <a:off x="481" y="2321"/>
                  <a:ext cx="2307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Calibri"/>
                  </a:endParaRPr>
                </a:p>
              </p:txBody>
            </p:sp>
            <p:sp>
              <p:nvSpPr>
                <p:cNvPr id="67" name="Line 17">
                  <a:extLst>
                    <a:ext uri="{FF2B5EF4-FFF2-40B4-BE49-F238E27FC236}">
                      <a16:creationId xmlns:a16="http://schemas.microsoft.com/office/drawing/2014/main" id="{30474EA4-0431-764B-85FE-38210623FA1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6200000" flipH="1">
                  <a:off x="2082" y="3449"/>
                  <a:ext cx="51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Calibri"/>
                  </a:endParaRPr>
                </a:p>
              </p:txBody>
            </p:sp>
            <p:sp>
              <p:nvSpPr>
                <p:cNvPr id="68" name="Line 18">
                  <a:extLst>
                    <a:ext uri="{FF2B5EF4-FFF2-40B4-BE49-F238E27FC236}">
                      <a16:creationId xmlns:a16="http://schemas.microsoft.com/office/drawing/2014/main" id="{E7B0ED36-37BC-0F4B-BA9E-D9A03FC46FE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6200000" flipH="1">
                  <a:off x="2555" y="3449"/>
                  <a:ext cx="51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Calibri"/>
                  </a:endParaRPr>
                </a:p>
              </p:txBody>
            </p:sp>
            <p:sp>
              <p:nvSpPr>
                <p:cNvPr id="69" name="Line 19">
                  <a:extLst>
                    <a:ext uri="{FF2B5EF4-FFF2-40B4-BE49-F238E27FC236}">
                      <a16:creationId xmlns:a16="http://schemas.microsoft.com/office/drawing/2014/main" id="{E34DF934-15E1-534B-9984-153B562D432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6200000" flipH="1">
                  <a:off x="3028" y="3449"/>
                  <a:ext cx="51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Calibri"/>
                  </a:endParaRPr>
                </a:p>
              </p:txBody>
            </p:sp>
            <p:sp>
              <p:nvSpPr>
                <p:cNvPr id="70" name="Line 20">
                  <a:extLst>
                    <a:ext uri="{FF2B5EF4-FFF2-40B4-BE49-F238E27FC236}">
                      <a16:creationId xmlns:a16="http://schemas.microsoft.com/office/drawing/2014/main" id="{EA44EB42-7478-1844-A063-9318D24D0FA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6200000" flipH="1">
                  <a:off x="3501" y="3449"/>
                  <a:ext cx="51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Calibri"/>
                  </a:endParaRPr>
                </a:p>
              </p:txBody>
            </p:sp>
            <p:sp>
              <p:nvSpPr>
                <p:cNvPr id="71" name="Line 21">
                  <a:extLst>
                    <a:ext uri="{FF2B5EF4-FFF2-40B4-BE49-F238E27FC236}">
                      <a16:creationId xmlns:a16="http://schemas.microsoft.com/office/drawing/2014/main" id="{F3163A70-106B-DC4E-A6FA-0965D3F153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6200000" flipH="1">
                  <a:off x="3974" y="3449"/>
                  <a:ext cx="51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Calibri"/>
                  </a:endParaRPr>
                </a:p>
              </p:txBody>
            </p:sp>
            <p:sp>
              <p:nvSpPr>
                <p:cNvPr id="72" name="Line 22">
                  <a:extLst>
                    <a:ext uri="{FF2B5EF4-FFF2-40B4-BE49-F238E27FC236}">
                      <a16:creationId xmlns:a16="http://schemas.microsoft.com/office/drawing/2014/main" id="{F62CC48C-EDE5-6448-8D61-FCA124B3803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6200000" flipH="1">
                  <a:off x="4447" y="3449"/>
                  <a:ext cx="51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Calibri"/>
                  </a:endParaRPr>
                </a:p>
              </p:txBody>
            </p:sp>
          </p:grpSp>
        </p:grpSp>
        <p:sp>
          <p:nvSpPr>
            <p:cNvPr id="14" name="Text Box 23">
              <a:extLst>
                <a:ext uri="{FF2B5EF4-FFF2-40B4-BE49-F238E27FC236}">
                  <a16:creationId xmlns:a16="http://schemas.microsoft.com/office/drawing/2014/main" id="{93AC3886-FF5C-5446-9BFA-64CD070243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57151" y="1707198"/>
              <a:ext cx="482824" cy="40010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r" defTabSz="914400" fontAlgn="base">
                <a:spcBef>
                  <a:spcPct val="0"/>
                </a:spcBef>
                <a:spcAft>
                  <a:spcPts val="1140"/>
                </a:spcAft>
                <a:defRPr/>
              </a:pPr>
              <a:r>
                <a:rPr lang="en-US" sz="1400" b="1" kern="0" dirty="0">
                  <a:solidFill>
                    <a:srgbClr val="000000"/>
                  </a:solidFill>
                  <a:latin typeface="Arial" pitchFamily="34" charset="0"/>
                </a:rPr>
                <a:t>200</a:t>
              </a:r>
            </a:p>
            <a:p>
              <a:pPr algn="r" defTabSz="914400" fontAlgn="base">
                <a:spcBef>
                  <a:spcPct val="0"/>
                </a:spcBef>
                <a:spcAft>
                  <a:spcPts val="1140"/>
                </a:spcAft>
                <a:defRPr/>
              </a:pPr>
              <a:r>
                <a:rPr lang="en-US" sz="1400" b="1" kern="0" dirty="0">
                  <a:solidFill>
                    <a:srgbClr val="000000"/>
                  </a:solidFill>
                  <a:latin typeface="Arial" pitchFamily="34" charset="0"/>
                </a:rPr>
                <a:t>180</a:t>
              </a:r>
            </a:p>
            <a:p>
              <a:pPr algn="r" defTabSz="914400" fontAlgn="base">
                <a:spcBef>
                  <a:spcPct val="0"/>
                </a:spcBef>
                <a:spcAft>
                  <a:spcPts val="1140"/>
                </a:spcAft>
                <a:defRPr/>
              </a:pPr>
              <a:r>
                <a:rPr lang="en-US" sz="1400" b="1" kern="0" dirty="0">
                  <a:solidFill>
                    <a:srgbClr val="000000"/>
                  </a:solidFill>
                  <a:latin typeface="Arial" pitchFamily="34" charset="0"/>
                </a:rPr>
                <a:t>160</a:t>
              </a:r>
            </a:p>
            <a:p>
              <a:pPr algn="r" defTabSz="914400" fontAlgn="base">
                <a:spcBef>
                  <a:spcPct val="0"/>
                </a:spcBef>
                <a:spcAft>
                  <a:spcPts val="1140"/>
                </a:spcAft>
                <a:defRPr/>
              </a:pPr>
              <a:r>
                <a:rPr lang="en-US" sz="1400" b="1" kern="0" dirty="0">
                  <a:solidFill>
                    <a:srgbClr val="000000"/>
                  </a:solidFill>
                  <a:latin typeface="Arial" pitchFamily="34" charset="0"/>
                </a:rPr>
                <a:t>140</a:t>
              </a:r>
            </a:p>
            <a:p>
              <a:pPr algn="r" defTabSz="914400" fontAlgn="base">
                <a:spcBef>
                  <a:spcPct val="0"/>
                </a:spcBef>
                <a:spcAft>
                  <a:spcPts val="1140"/>
                </a:spcAft>
                <a:defRPr/>
              </a:pPr>
              <a:r>
                <a:rPr lang="en-US" sz="1400" b="1" kern="0" dirty="0">
                  <a:solidFill>
                    <a:srgbClr val="000000"/>
                  </a:solidFill>
                  <a:latin typeface="Arial" pitchFamily="34" charset="0"/>
                </a:rPr>
                <a:t>120</a:t>
              </a:r>
            </a:p>
            <a:p>
              <a:pPr algn="r" defTabSz="914400" fontAlgn="base">
                <a:spcBef>
                  <a:spcPct val="0"/>
                </a:spcBef>
                <a:spcAft>
                  <a:spcPts val="1140"/>
                </a:spcAft>
                <a:defRPr/>
              </a:pPr>
              <a:r>
                <a:rPr lang="en-US" sz="1400" b="1" kern="0" dirty="0">
                  <a:solidFill>
                    <a:srgbClr val="000000"/>
                  </a:solidFill>
                  <a:latin typeface="Arial" pitchFamily="34" charset="0"/>
                </a:rPr>
                <a:t>100</a:t>
              </a:r>
            </a:p>
            <a:p>
              <a:pPr algn="r" defTabSz="914400" fontAlgn="base">
                <a:spcBef>
                  <a:spcPct val="0"/>
                </a:spcBef>
                <a:spcAft>
                  <a:spcPts val="1140"/>
                </a:spcAft>
                <a:defRPr/>
              </a:pPr>
              <a:r>
                <a:rPr lang="en-US" sz="1400" b="1" kern="0" dirty="0">
                  <a:solidFill>
                    <a:srgbClr val="000000"/>
                  </a:solidFill>
                  <a:latin typeface="Arial" pitchFamily="34" charset="0"/>
                </a:rPr>
                <a:t>80</a:t>
              </a:r>
            </a:p>
            <a:p>
              <a:pPr algn="r" defTabSz="914400" fontAlgn="base">
                <a:spcBef>
                  <a:spcPct val="0"/>
                </a:spcBef>
                <a:spcAft>
                  <a:spcPts val="1140"/>
                </a:spcAft>
                <a:defRPr/>
              </a:pPr>
              <a:r>
                <a:rPr lang="en-US" sz="1400" b="1" kern="0" dirty="0">
                  <a:solidFill>
                    <a:srgbClr val="000000"/>
                  </a:solidFill>
                  <a:latin typeface="Arial" pitchFamily="34" charset="0"/>
                </a:rPr>
                <a:t>60</a:t>
              </a:r>
            </a:p>
            <a:p>
              <a:pPr algn="r" defTabSz="914400" fontAlgn="base">
                <a:spcBef>
                  <a:spcPct val="0"/>
                </a:spcBef>
                <a:spcAft>
                  <a:spcPts val="1140"/>
                </a:spcAft>
                <a:defRPr/>
              </a:pPr>
              <a:r>
                <a:rPr lang="en-US" sz="1400" b="1" kern="0" dirty="0">
                  <a:solidFill>
                    <a:srgbClr val="000000"/>
                  </a:solidFill>
                  <a:latin typeface="Arial" pitchFamily="34" charset="0"/>
                </a:rPr>
                <a:t>40</a:t>
              </a:r>
            </a:p>
            <a:p>
              <a:pPr algn="r" defTabSz="914400" fontAlgn="base">
                <a:spcBef>
                  <a:spcPct val="0"/>
                </a:spcBef>
                <a:spcAft>
                  <a:spcPts val="1140"/>
                </a:spcAft>
                <a:defRPr/>
              </a:pPr>
              <a:r>
                <a:rPr lang="en-US" sz="1400" b="1" kern="0" dirty="0">
                  <a:solidFill>
                    <a:srgbClr val="000000"/>
                  </a:solidFill>
                  <a:latin typeface="Arial" pitchFamily="34" charset="0"/>
                </a:rPr>
                <a:t>20</a:t>
              </a:r>
            </a:p>
            <a:p>
              <a:pPr algn="r" defTabSz="914400" fontAlgn="base">
                <a:spcBef>
                  <a:spcPct val="0"/>
                </a:spcBef>
                <a:spcAft>
                  <a:spcPts val="1140"/>
                </a:spcAft>
                <a:defRPr/>
              </a:pPr>
              <a:r>
                <a:rPr lang="en-US" sz="1400" b="1" kern="0" dirty="0">
                  <a:solidFill>
                    <a:srgbClr val="000000"/>
                  </a:solidFill>
                  <a:latin typeface="Arial" pitchFamily="34" charset="0"/>
                </a:rPr>
                <a:t>0</a:t>
              </a:r>
              <a:endParaRPr lang="en-US" kern="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5" name="Text Box 24">
              <a:extLst>
                <a:ext uri="{FF2B5EF4-FFF2-40B4-BE49-F238E27FC236}">
                  <a16:creationId xmlns:a16="http://schemas.microsoft.com/office/drawing/2014/main" id="{38591D70-D73A-9842-97AB-920D4EA09E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97088" y="5540375"/>
              <a:ext cx="5116512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tabLst>
                  <a:tab pos="923925" algn="ctr"/>
                  <a:tab pos="1685925" algn="ctr"/>
                  <a:tab pos="2468563" algn="ctr"/>
                  <a:tab pos="3190875" algn="ctr"/>
                  <a:tab pos="3932238" algn="ctr"/>
                  <a:tab pos="4683125" algn="ctr"/>
                </a:tabLst>
                <a:defRPr/>
              </a:pPr>
              <a:r>
                <a:rPr lang="en-US" sz="1400" b="1" kern="0" dirty="0">
                  <a:solidFill>
                    <a:srgbClr val="000000"/>
                  </a:solidFill>
                  <a:latin typeface="Arial" pitchFamily="34" charset="0"/>
                </a:rPr>
                <a:t>0-29 	30-39 	40-49 	50-59 	60-69 	70-79 	80+</a:t>
              </a:r>
              <a:endParaRPr lang="en-US" kern="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6" name="Text Box 25">
              <a:extLst>
                <a:ext uri="{FF2B5EF4-FFF2-40B4-BE49-F238E27FC236}">
                  <a16:creationId xmlns:a16="http://schemas.microsoft.com/office/drawing/2014/main" id="{35A32F8D-BD36-2E45-A3CE-C9D524EFB5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25887" y="5854700"/>
              <a:ext cx="1657805" cy="334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b="1" kern="0" dirty="0">
                  <a:solidFill>
                    <a:srgbClr val="000000"/>
                  </a:solidFill>
                  <a:latin typeface="Arial" pitchFamily="34" charset="0"/>
                </a:rPr>
                <a:t>Age in years</a:t>
              </a:r>
              <a:endParaRPr lang="en-US" kern="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7" name="Text Box 26">
              <a:extLst>
                <a:ext uri="{FF2B5EF4-FFF2-40B4-BE49-F238E27FC236}">
                  <a16:creationId xmlns:a16="http://schemas.microsoft.com/office/drawing/2014/main" id="{6DAABCF1-75B8-6F47-AD5B-EC8EB7A457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607219" y="3463132"/>
              <a:ext cx="220503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b="1" kern="0">
                  <a:solidFill>
                    <a:srgbClr val="000000"/>
                  </a:solidFill>
                  <a:latin typeface="Arial" pitchFamily="34" charset="0"/>
                </a:rPr>
                <a:t>Incidence per 100,000</a:t>
              </a:r>
              <a:endParaRPr lang="en-US" ker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grpSp>
          <p:nvGrpSpPr>
            <p:cNvPr id="18" name="Group 27">
              <a:extLst>
                <a:ext uri="{FF2B5EF4-FFF2-40B4-BE49-F238E27FC236}">
                  <a16:creationId xmlns:a16="http://schemas.microsoft.com/office/drawing/2014/main" id="{048FAAEF-2E5D-9744-B482-5D5ECD7EFE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9825" y="2239963"/>
              <a:ext cx="1192213" cy="806450"/>
              <a:chOff x="1662" y="1411"/>
              <a:chExt cx="751" cy="508"/>
            </a:xfrm>
          </p:grpSpPr>
          <p:sp>
            <p:nvSpPr>
              <p:cNvPr id="46" name="Rectangle 28">
                <a:extLst>
                  <a:ext uri="{FF2B5EF4-FFF2-40B4-BE49-F238E27FC236}">
                    <a16:creationId xmlns:a16="http://schemas.microsoft.com/office/drawing/2014/main" id="{F1F747C7-D7DC-324E-B325-FA7E61D857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2" y="1425"/>
                <a:ext cx="708" cy="48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defTabSz="914400">
                  <a:spcAft>
                    <a:spcPts val="40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  <p:sp>
            <p:nvSpPr>
              <p:cNvPr id="47" name="Text Box 29">
                <a:extLst>
                  <a:ext uri="{FF2B5EF4-FFF2-40B4-BE49-F238E27FC236}">
                    <a16:creationId xmlns:a16="http://schemas.microsoft.com/office/drawing/2014/main" id="{54ACE34A-DE8D-8A4F-A2C6-0A3444206D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97" y="1411"/>
                <a:ext cx="516" cy="5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ts val="400"/>
                  </a:spcAft>
                  <a:defRPr/>
                </a:pPr>
                <a:r>
                  <a:rPr lang="en-US" sz="1200" b="1" kern="0" dirty="0">
                    <a:solidFill>
                      <a:srgbClr val="000000"/>
                    </a:solidFill>
                    <a:latin typeface="Arial" pitchFamily="34" charset="0"/>
                  </a:rPr>
                  <a:t>Overall</a:t>
                </a:r>
              </a:p>
              <a:p>
                <a:pPr defTabSz="914400" fontAlgn="base">
                  <a:spcBef>
                    <a:spcPct val="0"/>
                  </a:spcBef>
                  <a:spcAft>
                    <a:spcPts val="400"/>
                  </a:spcAft>
                  <a:defRPr/>
                </a:pPr>
                <a:r>
                  <a:rPr lang="en-US" sz="1200" b="1" kern="0" dirty="0">
                    <a:solidFill>
                      <a:srgbClr val="000000"/>
                    </a:solidFill>
                    <a:latin typeface="Arial" pitchFamily="34" charset="0"/>
                  </a:rPr>
                  <a:t>Male</a:t>
                </a:r>
              </a:p>
              <a:p>
                <a:pPr defTabSz="914400" fontAlgn="base">
                  <a:spcBef>
                    <a:spcPct val="0"/>
                  </a:spcBef>
                  <a:spcAft>
                    <a:spcPts val="400"/>
                  </a:spcAft>
                  <a:defRPr/>
                </a:pPr>
                <a:r>
                  <a:rPr lang="en-US" sz="1200" b="1" kern="0" dirty="0">
                    <a:solidFill>
                      <a:srgbClr val="000000"/>
                    </a:solidFill>
                    <a:latin typeface="Arial" pitchFamily="34" charset="0"/>
                  </a:rPr>
                  <a:t>Female</a:t>
                </a:r>
                <a:endParaRPr lang="en-US" sz="1600" kern="0" dirty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8" name="AutoShape 30">
                <a:extLst>
                  <a:ext uri="{FF2B5EF4-FFF2-40B4-BE49-F238E27FC236}">
                    <a16:creationId xmlns:a16="http://schemas.microsoft.com/office/drawing/2014/main" id="{FB55F51B-6DEC-A849-A771-EFB20D2DCD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4" y="1458"/>
                <a:ext cx="105" cy="105"/>
              </a:xfrm>
              <a:prstGeom prst="diamond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defTabSz="914400">
                  <a:spcAft>
                    <a:spcPts val="40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  <p:sp>
            <p:nvSpPr>
              <p:cNvPr id="49" name="Rectangle 31">
                <a:extLst>
                  <a:ext uri="{FF2B5EF4-FFF2-40B4-BE49-F238E27FC236}">
                    <a16:creationId xmlns:a16="http://schemas.microsoft.com/office/drawing/2014/main" id="{6002BF0D-1363-B247-83A3-C8576F4F18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2" y="1622"/>
                <a:ext cx="88" cy="88"/>
              </a:xfrm>
              <a:prstGeom prst="rect">
                <a:avLst/>
              </a:prstGeom>
              <a:solidFill>
                <a:srgbClr val="4F81BD"/>
              </a:solidFill>
              <a:ln w="9525">
                <a:solidFill>
                  <a:srgbClr val="4F81BD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defTabSz="914400">
                  <a:spcAft>
                    <a:spcPts val="40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  <p:sp>
            <p:nvSpPr>
              <p:cNvPr id="50" name="AutoShape 32">
                <a:extLst>
                  <a:ext uri="{FF2B5EF4-FFF2-40B4-BE49-F238E27FC236}">
                    <a16:creationId xmlns:a16="http://schemas.microsoft.com/office/drawing/2014/main" id="{B857F2C7-0F74-3B49-BF2E-2FE8374CD3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4" y="1779"/>
                <a:ext cx="105" cy="87"/>
              </a:xfrm>
              <a:prstGeom prst="triangle">
                <a:avLst>
                  <a:gd name="adj" fmla="val 50000"/>
                </a:avLst>
              </a:prstGeom>
              <a:solidFill>
                <a:srgbClr val="C0504D"/>
              </a:solidFill>
              <a:ln w="9525">
                <a:solidFill>
                  <a:srgbClr val="C0504D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defTabSz="914400">
                  <a:spcAft>
                    <a:spcPts val="40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  <p:sp>
            <p:nvSpPr>
              <p:cNvPr id="51" name="Line 33">
                <a:extLst>
                  <a:ext uri="{FF2B5EF4-FFF2-40B4-BE49-F238E27FC236}">
                    <a16:creationId xmlns:a16="http://schemas.microsoft.com/office/drawing/2014/main" id="{F0800EC8-EF79-9448-B09F-44798250F4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92" y="1506"/>
                <a:ext cx="24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>
                  <a:spcAft>
                    <a:spcPts val="40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  <p:sp>
            <p:nvSpPr>
              <p:cNvPr id="52" name="Line 34">
                <a:extLst>
                  <a:ext uri="{FF2B5EF4-FFF2-40B4-BE49-F238E27FC236}">
                    <a16:creationId xmlns:a16="http://schemas.microsoft.com/office/drawing/2014/main" id="{C88AB0CA-6298-5A43-9F83-BD997A4D70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92" y="1665"/>
                <a:ext cx="246" cy="0"/>
              </a:xfrm>
              <a:prstGeom prst="line">
                <a:avLst/>
              </a:prstGeom>
              <a:noFill/>
              <a:ln w="28575">
                <a:solidFill>
                  <a:srgbClr val="4F81BD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>
                  <a:spcAft>
                    <a:spcPts val="40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  <p:sp>
            <p:nvSpPr>
              <p:cNvPr id="53" name="Line 35">
                <a:extLst>
                  <a:ext uri="{FF2B5EF4-FFF2-40B4-BE49-F238E27FC236}">
                    <a16:creationId xmlns:a16="http://schemas.microsoft.com/office/drawing/2014/main" id="{EB24181B-D1ED-6241-A77C-2E9B36332C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92" y="1836"/>
                <a:ext cx="246" cy="0"/>
              </a:xfrm>
              <a:prstGeom prst="line">
                <a:avLst/>
              </a:prstGeom>
              <a:noFill/>
              <a:ln w="28575">
                <a:solidFill>
                  <a:srgbClr val="C0504D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>
                  <a:spcAft>
                    <a:spcPts val="40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</p:grpSp>
        <p:grpSp>
          <p:nvGrpSpPr>
            <p:cNvPr id="19" name="Group 36">
              <a:extLst>
                <a:ext uri="{FF2B5EF4-FFF2-40B4-BE49-F238E27FC236}">
                  <a16:creationId xmlns:a16="http://schemas.microsoft.com/office/drawing/2014/main" id="{32D2C6DE-0F1F-3848-8BE8-C843C91DD8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81238" y="3967163"/>
              <a:ext cx="4662487" cy="1538287"/>
              <a:chOff x="1581" y="2499"/>
              <a:chExt cx="2937" cy="969"/>
            </a:xfrm>
          </p:grpSpPr>
          <p:sp>
            <p:nvSpPr>
              <p:cNvPr id="38" name="AutoShape 37">
                <a:extLst>
                  <a:ext uri="{FF2B5EF4-FFF2-40B4-BE49-F238E27FC236}">
                    <a16:creationId xmlns:a16="http://schemas.microsoft.com/office/drawing/2014/main" id="{D04F24DD-EA95-F941-A3A5-A1AB93949B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3" y="2586"/>
                <a:ext cx="105" cy="87"/>
              </a:xfrm>
              <a:prstGeom prst="triangle">
                <a:avLst>
                  <a:gd name="adj" fmla="val 50000"/>
                </a:avLst>
              </a:prstGeom>
              <a:solidFill>
                <a:srgbClr val="C0504D"/>
              </a:solidFill>
              <a:ln w="9525">
                <a:solidFill>
                  <a:srgbClr val="C0504D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defTabSz="914400">
                  <a:defRPr/>
                </a:pPr>
                <a:endParaRPr lang="en-US" kern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52ABA391-FF58-234E-B987-E509841B34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5" y="2544"/>
                <a:ext cx="2835" cy="876"/>
              </a:xfrm>
              <a:custGeom>
                <a:avLst/>
                <a:gdLst>
                  <a:gd name="T0" fmla="*/ 2835 w 2835"/>
                  <a:gd name="T1" fmla="*/ 90 h 876"/>
                  <a:gd name="T2" fmla="*/ 2370 w 2835"/>
                  <a:gd name="T3" fmla="*/ 0 h 876"/>
                  <a:gd name="T4" fmla="*/ 1887 w 2835"/>
                  <a:gd name="T5" fmla="*/ 558 h 876"/>
                  <a:gd name="T6" fmla="*/ 1416 w 2835"/>
                  <a:gd name="T7" fmla="*/ 783 h 876"/>
                  <a:gd name="T8" fmla="*/ 948 w 2835"/>
                  <a:gd name="T9" fmla="*/ 861 h 876"/>
                  <a:gd name="T10" fmla="*/ 474 w 2835"/>
                  <a:gd name="T11" fmla="*/ 876 h 876"/>
                  <a:gd name="T12" fmla="*/ 0 w 2835"/>
                  <a:gd name="T13" fmla="*/ 876 h 8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35" h="876">
                    <a:moveTo>
                      <a:pt x="2835" y="90"/>
                    </a:moveTo>
                    <a:lnTo>
                      <a:pt x="2370" y="0"/>
                    </a:lnTo>
                    <a:lnTo>
                      <a:pt x="1887" y="558"/>
                    </a:lnTo>
                    <a:lnTo>
                      <a:pt x="1416" y="783"/>
                    </a:lnTo>
                    <a:lnTo>
                      <a:pt x="948" y="861"/>
                    </a:lnTo>
                    <a:lnTo>
                      <a:pt x="474" y="876"/>
                    </a:lnTo>
                    <a:lnTo>
                      <a:pt x="0" y="876"/>
                    </a:lnTo>
                  </a:path>
                </a:pathLst>
              </a:custGeom>
              <a:noFill/>
              <a:ln w="38100" cap="flat" cmpd="sng">
                <a:solidFill>
                  <a:srgbClr val="C0504D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>
                  <a:defRPr/>
                </a:pPr>
                <a:endParaRPr lang="en-US" kern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  <p:sp>
            <p:nvSpPr>
              <p:cNvPr id="40" name="AutoShape 39">
                <a:extLst>
                  <a:ext uri="{FF2B5EF4-FFF2-40B4-BE49-F238E27FC236}">
                    <a16:creationId xmlns:a16="http://schemas.microsoft.com/office/drawing/2014/main" id="{89A98EBC-F97D-8044-814C-44BFF18C89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5" y="2499"/>
                <a:ext cx="105" cy="87"/>
              </a:xfrm>
              <a:prstGeom prst="triangle">
                <a:avLst>
                  <a:gd name="adj" fmla="val 50000"/>
                </a:avLst>
              </a:prstGeom>
              <a:solidFill>
                <a:srgbClr val="C0504D"/>
              </a:solidFill>
              <a:ln w="9525">
                <a:solidFill>
                  <a:srgbClr val="C0504D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defTabSz="914400">
                  <a:defRPr/>
                </a:pPr>
                <a:endParaRPr lang="en-US" kern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  <p:sp>
            <p:nvSpPr>
              <p:cNvPr id="41" name="AutoShape 40">
                <a:extLst>
                  <a:ext uri="{FF2B5EF4-FFF2-40B4-BE49-F238E27FC236}">
                    <a16:creationId xmlns:a16="http://schemas.microsoft.com/office/drawing/2014/main" id="{FD339879-7011-104A-BFF4-9215A32542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68" y="3054"/>
                <a:ext cx="105" cy="87"/>
              </a:xfrm>
              <a:prstGeom prst="triangle">
                <a:avLst>
                  <a:gd name="adj" fmla="val 50000"/>
                </a:avLst>
              </a:prstGeom>
              <a:solidFill>
                <a:srgbClr val="C0504D"/>
              </a:solidFill>
              <a:ln w="9525">
                <a:solidFill>
                  <a:srgbClr val="C0504D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defTabSz="914400">
                  <a:defRPr/>
                </a:pPr>
                <a:endParaRPr lang="en-US" kern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  <p:sp>
            <p:nvSpPr>
              <p:cNvPr id="42" name="AutoShape 41">
                <a:extLst>
                  <a:ext uri="{FF2B5EF4-FFF2-40B4-BE49-F238E27FC236}">
                    <a16:creationId xmlns:a16="http://schemas.microsoft.com/office/drawing/2014/main" id="{1B987B41-CD06-0F46-A26A-29ACBACF78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94" y="3288"/>
                <a:ext cx="105" cy="87"/>
              </a:xfrm>
              <a:prstGeom prst="triangle">
                <a:avLst>
                  <a:gd name="adj" fmla="val 50000"/>
                </a:avLst>
              </a:prstGeom>
              <a:solidFill>
                <a:srgbClr val="C0504D"/>
              </a:solidFill>
              <a:ln w="9525">
                <a:solidFill>
                  <a:srgbClr val="C0504D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defTabSz="914400">
                  <a:defRPr/>
                </a:pPr>
                <a:endParaRPr lang="en-US" kern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  <p:sp>
            <p:nvSpPr>
              <p:cNvPr id="43" name="AutoShape 42">
                <a:extLst>
                  <a:ext uri="{FF2B5EF4-FFF2-40B4-BE49-F238E27FC236}">
                    <a16:creationId xmlns:a16="http://schemas.microsoft.com/office/drawing/2014/main" id="{A4C5A06B-62F2-4F45-89F4-70109A0709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29" y="3366"/>
                <a:ext cx="105" cy="87"/>
              </a:xfrm>
              <a:prstGeom prst="triangle">
                <a:avLst>
                  <a:gd name="adj" fmla="val 50000"/>
                </a:avLst>
              </a:prstGeom>
              <a:solidFill>
                <a:srgbClr val="C0504D"/>
              </a:solidFill>
              <a:ln w="9525">
                <a:solidFill>
                  <a:srgbClr val="C0504D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defTabSz="914400">
                  <a:defRPr/>
                </a:pPr>
                <a:endParaRPr lang="en-US" kern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  <p:sp>
            <p:nvSpPr>
              <p:cNvPr id="44" name="AutoShape 43">
                <a:extLst>
                  <a:ext uri="{FF2B5EF4-FFF2-40B4-BE49-F238E27FC236}">
                    <a16:creationId xmlns:a16="http://schemas.microsoft.com/office/drawing/2014/main" id="{C1D9943D-C90A-6C44-B386-184BC86435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5" y="3381"/>
                <a:ext cx="105" cy="87"/>
              </a:xfrm>
              <a:prstGeom prst="triangle">
                <a:avLst>
                  <a:gd name="adj" fmla="val 50000"/>
                </a:avLst>
              </a:prstGeom>
              <a:solidFill>
                <a:srgbClr val="C0504D"/>
              </a:solidFill>
              <a:ln w="9525">
                <a:solidFill>
                  <a:srgbClr val="C0504D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defTabSz="914400">
                  <a:defRPr/>
                </a:pPr>
                <a:endParaRPr lang="en-US" kern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  <p:sp>
            <p:nvSpPr>
              <p:cNvPr id="45" name="AutoShape 44">
                <a:extLst>
                  <a:ext uri="{FF2B5EF4-FFF2-40B4-BE49-F238E27FC236}">
                    <a16:creationId xmlns:a16="http://schemas.microsoft.com/office/drawing/2014/main" id="{907C0547-4A89-9641-81A8-F20BA88A3A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1" y="3381"/>
                <a:ext cx="105" cy="87"/>
              </a:xfrm>
              <a:prstGeom prst="triangle">
                <a:avLst>
                  <a:gd name="adj" fmla="val 50000"/>
                </a:avLst>
              </a:prstGeom>
              <a:solidFill>
                <a:srgbClr val="C0504D"/>
              </a:solidFill>
              <a:ln w="9525">
                <a:solidFill>
                  <a:srgbClr val="C0504D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defTabSz="914400">
                  <a:defRPr/>
                </a:pPr>
                <a:endParaRPr lang="en-US" kern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</p:grpSp>
        <p:grpSp>
          <p:nvGrpSpPr>
            <p:cNvPr id="20" name="Group 45">
              <a:extLst>
                <a:ext uri="{FF2B5EF4-FFF2-40B4-BE49-F238E27FC236}">
                  <a16:creationId xmlns:a16="http://schemas.microsoft.com/office/drawing/2014/main" id="{51F23335-68E0-5D41-B799-22A5A7C0BF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98700" y="1951038"/>
              <a:ext cx="4640263" cy="3559175"/>
              <a:chOff x="1592" y="1229"/>
              <a:chExt cx="2923" cy="2242"/>
            </a:xfrm>
          </p:grpSpPr>
          <p:sp>
            <p:nvSpPr>
              <p:cNvPr id="30" name="Rectangle 46">
                <a:extLst>
                  <a:ext uri="{FF2B5EF4-FFF2-40B4-BE49-F238E27FC236}">
                    <a16:creationId xmlns:a16="http://schemas.microsoft.com/office/drawing/2014/main" id="{4382704A-A3A6-6046-A9D3-A2C3ACD303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7" y="1229"/>
                <a:ext cx="88" cy="88"/>
              </a:xfrm>
              <a:prstGeom prst="rect">
                <a:avLst/>
              </a:prstGeom>
              <a:solidFill>
                <a:srgbClr val="4F81BD"/>
              </a:solidFill>
              <a:ln w="9525">
                <a:solidFill>
                  <a:srgbClr val="4F81BD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defTabSz="914400">
                  <a:defRPr/>
                </a:pPr>
                <a:endParaRPr lang="en-US" kern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  <p:sp>
            <p:nvSpPr>
              <p:cNvPr id="31" name="Freeform 47">
                <a:extLst>
                  <a:ext uri="{FF2B5EF4-FFF2-40B4-BE49-F238E27FC236}">
                    <a16:creationId xmlns:a16="http://schemas.microsoft.com/office/drawing/2014/main" id="{C627ED76-43F6-C847-A76A-C7514D3A7D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5" y="1275"/>
                <a:ext cx="2829" cy="2148"/>
              </a:xfrm>
              <a:custGeom>
                <a:avLst/>
                <a:gdLst>
                  <a:gd name="T0" fmla="*/ 2829 w 2829"/>
                  <a:gd name="T1" fmla="*/ 0 h 2148"/>
                  <a:gd name="T2" fmla="*/ 2364 w 2829"/>
                  <a:gd name="T3" fmla="*/ 567 h 2148"/>
                  <a:gd name="T4" fmla="*/ 1890 w 2829"/>
                  <a:gd name="T5" fmla="*/ 1593 h 2148"/>
                  <a:gd name="T6" fmla="*/ 1416 w 2829"/>
                  <a:gd name="T7" fmla="*/ 2022 h 2148"/>
                  <a:gd name="T8" fmla="*/ 942 w 2829"/>
                  <a:gd name="T9" fmla="*/ 2115 h 2148"/>
                  <a:gd name="T10" fmla="*/ 468 w 2829"/>
                  <a:gd name="T11" fmla="*/ 2148 h 2148"/>
                  <a:gd name="T12" fmla="*/ 0 w 2829"/>
                  <a:gd name="T13" fmla="*/ 2148 h 2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29" h="2148">
                    <a:moveTo>
                      <a:pt x="2829" y="0"/>
                    </a:moveTo>
                    <a:lnTo>
                      <a:pt x="2364" y="567"/>
                    </a:lnTo>
                    <a:lnTo>
                      <a:pt x="1890" y="1593"/>
                    </a:lnTo>
                    <a:lnTo>
                      <a:pt x="1416" y="2022"/>
                    </a:lnTo>
                    <a:lnTo>
                      <a:pt x="942" y="2115"/>
                    </a:lnTo>
                    <a:lnTo>
                      <a:pt x="468" y="2148"/>
                    </a:lnTo>
                    <a:lnTo>
                      <a:pt x="0" y="2148"/>
                    </a:lnTo>
                  </a:path>
                </a:pathLst>
              </a:custGeom>
              <a:noFill/>
              <a:ln w="38100" cap="flat" cmpd="sng">
                <a:solidFill>
                  <a:srgbClr val="4F81BD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>
                  <a:defRPr/>
                </a:pPr>
                <a:endParaRPr lang="en-US" kern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  <p:sp>
            <p:nvSpPr>
              <p:cNvPr id="32" name="Rectangle 48">
                <a:extLst>
                  <a:ext uri="{FF2B5EF4-FFF2-40B4-BE49-F238E27FC236}">
                    <a16:creationId xmlns:a16="http://schemas.microsoft.com/office/drawing/2014/main" id="{774A8EF4-D9B8-F543-950A-375F74F62E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0" y="1790"/>
                <a:ext cx="88" cy="88"/>
              </a:xfrm>
              <a:prstGeom prst="rect">
                <a:avLst/>
              </a:prstGeom>
              <a:solidFill>
                <a:srgbClr val="4F81BD"/>
              </a:solidFill>
              <a:ln w="9525">
                <a:solidFill>
                  <a:srgbClr val="4F81BD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defTabSz="914400">
                  <a:defRPr/>
                </a:pPr>
                <a:endParaRPr lang="en-US" kern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  <p:sp>
            <p:nvSpPr>
              <p:cNvPr id="33" name="Rectangle 49">
                <a:extLst>
                  <a:ext uri="{FF2B5EF4-FFF2-40B4-BE49-F238E27FC236}">
                    <a16:creationId xmlns:a16="http://schemas.microsoft.com/office/drawing/2014/main" id="{181AADD0-9EB9-344E-98E1-754C501383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82" y="2816"/>
                <a:ext cx="88" cy="88"/>
              </a:xfrm>
              <a:prstGeom prst="rect">
                <a:avLst/>
              </a:prstGeom>
              <a:solidFill>
                <a:srgbClr val="4F81BD"/>
              </a:solidFill>
              <a:ln w="9525">
                <a:solidFill>
                  <a:srgbClr val="4F81BD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defTabSz="914400">
                  <a:defRPr/>
                </a:pPr>
                <a:endParaRPr lang="en-US" kern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  <p:sp>
            <p:nvSpPr>
              <p:cNvPr id="34" name="Rectangle 50">
                <a:extLst>
                  <a:ext uri="{FF2B5EF4-FFF2-40B4-BE49-F238E27FC236}">
                    <a16:creationId xmlns:a16="http://schemas.microsoft.com/office/drawing/2014/main" id="{20CEF255-180C-1E4E-ADAD-708FB99D4D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08" y="3248"/>
                <a:ext cx="88" cy="88"/>
              </a:xfrm>
              <a:prstGeom prst="rect">
                <a:avLst/>
              </a:prstGeom>
              <a:solidFill>
                <a:srgbClr val="4F81BD"/>
              </a:solidFill>
              <a:ln w="9525">
                <a:solidFill>
                  <a:srgbClr val="4F81BD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defTabSz="914400">
                  <a:defRPr/>
                </a:pPr>
                <a:endParaRPr lang="en-US" kern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  <p:sp>
            <p:nvSpPr>
              <p:cNvPr id="35" name="Rectangle 51">
                <a:extLst>
                  <a:ext uri="{FF2B5EF4-FFF2-40B4-BE49-F238E27FC236}">
                    <a16:creationId xmlns:a16="http://schemas.microsoft.com/office/drawing/2014/main" id="{AA915D93-FBCE-FD40-9273-9E064CC70B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0" y="3338"/>
                <a:ext cx="88" cy="88"/>
              </a:xfrm>
              <a:prstGeom prst="rect">
                <a:avLst/>
              </a:prstGeom>
              <a:solidFill>
                <a:srgbClr val="4F81BD"/>
              </a:solidFill>
              <a:ln w="9525">
                <a:solidFill>
                  <a:srgbClr val="4F81BD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defTabSz="914400">
                  <a:defRPr/>
                </a:pPr>
                <a:endParaRPr lang="en-US" kern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  <p:sp>
            <p:nvSpPr>
              <p:cNvPr id="36" name="Rectangle 52">
                <a:extLst>
                  <a:ext uri="{FF2B5EF4-FFF2-40B4-BE49-F238E27FC236}">
                    <a16:creationId xmlns:a16="http://schemas.microsoft.com/office/drawing/2014/main" id="{FEE8DEBF-8BD1-A245-8321-10B8E54C9F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0" y="3374"/>
                <a:ext cx="88" cy="88"/>
              </a:xfrm>
              <a:prstGeom prst="rect">
                <a:avLst/>
              </a:prstGeom>
              <a:solidFill>
                <a:srgbClr val="4F81BD"/>
              </a:solidFill>
              <a:ln w="9525">
                <a:solidFill>
                  <a:srgbClr val="4F81BD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defTabSz="914400">
                  <a:defRPr/>
                </a:pPr>
                <a:endParaRPr lang="en-US" kern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  <p:sp>
            <p:nvSpPr>
              <p:cNvPr id="37" name="Rectangle 53">
                <a:extLst>
                  <a:ext uri="{FF2B5EF4-FFF2-40B4-BE49-F238E27FC236}">
                    <a16:creationId xmlns:a16="http://schemas.microsoft.com/office/drawing/2014/main" id="{45C34DA6-57C7-9741-AB36-6636416461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2" y="3383"/>
                <a:ext cx="88" cy="88"/>
              </a:xfrm>
              <a:prstGeom prst="rect">
                <a:avLst/>
              </a:prstGeom>
              <a:solidFill>
                <a:srgbClr val="4F81BD"/>
              </a:solidFill>
              <a:ln w="9525">
                <a:solidFill>
                  <a:srgbClr val="4F81BD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defTabSz="914400">
                  <a:defRPr/>
                </a:pPr>
                <a:endParaRPr lang="en-US" kern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</p:grpSp>
        <p:grpSp>
          <p:nvGrpSpPr>
            <p:cNvPr id="21" name="Group 54">
              <a:extLst>
                <a:ext uri="{FF2B5EF4-FFF2-40B4-BE49-F238E27FC236}">
                  <a16:creationId xmlns:a16="http://schemas.microsoft.com/office/drawing/2014/main" id="{A39074CF-CFC0-EC43-8DCF-B318A26ABC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86000" y="3219450"/>
              <a:ext cx="4657725" cy="2305050"/>
              <a:chOff x="1584" y="2028"/>
              <a:chExt cx="2934" cy="1452"/>
            </a:xfrm>
          </p:grpSpPr>
          <p:sp>
            <p:nvSpPr>
              <p:cNvPr id="22" name="AutoShape 55">
                <a:extLst>
                  <a:ext uri="{FF2B5EF4-FFF2-40B4-BE49-F238E27FC236}">
                    <a16:creationId xmlns:a16="http://schemas.microsoft.com/office/drawing/2014/main" id="{3B070D9D-8851-324A-B4BF-F1FEFD23C3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3" y="2028"/>
                <a:ext cx="105" cy="105"/>
              </a:xfrm>
              <a:prstGeom prst="diamond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defTabSz="914400">
                  <a:defRPr/>
                </a:pPr>
                <a:endParaRPr lang="en-US" kern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  <p:sp>
            <p:nvSpPr>
              <p:cNvPr id="23" name="Freeform 56">
                <a:extLst>
                  <a:ext uri="{FF2B5EF4-FFF2-40B4-BE49-F238E27FC236}">
                    <a16:creationId xmlns:a16="http://schemas.microsoft.com/office/drawing/2014/main" id="{7738EA23-768E-E840-8745-FF73D504F1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5" y="2085"/>
                <a:ext cx="2829" cy="1341"/>
              </a:xfrm>
              <a:custGeom>
                <a:avLst/>
                <a:gdLst>
                  <a:gd name="T0" fmla="*/ 2829 w 2829"/>
                  <a:gd name="T1" fmla="*/ 0 h 1341"/>
                  <a:gd name="T2" fmla="*/ 2364 w 2829"/>
                  <a:gd name="T3" fmla="*/ 132 h 1341"/>
                  <a:gd name="T4" fmla="*/ 1893 w 2829"/>
                  <a:gd name="T5" fmla="*/ 900 h 1341"/>
                  <a:gd name="T6" fmla="*/ 1422 w 2829"/>
                  <a:gd name="T7" fmla="*/ 1221 h 1341"/>
                  <a:gd name="T8" fmla="*/ 948 w 2829"/>
                  <a:gd name="T9" fmla="*/ 1311 h 1341"/>
                  <a:gd name="T10" fmla="*/ 477 w 2829"/>
                  <a:gd name="T11" fmla="*/ 1332 h 1341"/>
                  <a:gd name="T12" fmla="*/ 0 w 2829"/>
                  <a:gd name="T13" fmla="*/ 1341 h 1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29" h="1341">
                    <a:moveTo>
                      <a:pt x="2829" y="0"/>
                    </a:moveTo>
                    <a:lnTo>
                      <a:pt x="2364" y="132"/>
                    </a:lnTo>
                    <a:lnTo>
                      <a:pt x="1893" y="900"/>
                    </a:lnTo>
                    <a:lnTo>
                      <a:pt x="1422" y="1221"/>
                    </a:lnTo>
                    <a:lnTo>
                      <a:pt x="948" y="1311"/>
                    </a:lnTo>
                    <a:lnTo>
                      <a:pt x="477" y="1332"/>
                    </a:lnTo>
                    <a:lnTo>
                      <a:pt x="0" y="1341"/>
                    </a:lnTo>
                  </a:path>
                </a:pathLst>
              </a:custGeom>
              <a:noFill/>
              <a:ln w="3810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>
                  <a:defRPr/>
                </a:pPr>
                <a:endParaRPr lang="en-US" kern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  <p:sp>
            <p:nvSpPr>
              <p:cNvPr id="24" name="AutoShape 57">
                <a:extLst>
                  <a:ext uri="{FF2B5EF4-FFF2-40B4-BE49-F238E27FC236}">
                    <a16:creationId xmlns:a16="http://schemas.microsoft.com/office/drawing/2014/main" id="{DEB0F014-F3BC-6A45-807F-7E795D4C6B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9" y="2166"/>
                <a:ext cx="105" cy="105"/>
              </a:xfrm>
              <a:prstGeom prst="diamond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defTabSz="914400">
                  <a:defRPr/>
                </a:pPr>
                <a:endParaRPr lang="en-US" kern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  <p:sp>
            <p:nvSpPr>
              <p:cNvPr id="25" name="AutoShape 58">
                <a:extLst>
                  <a:ext uri="{FF2B5EF4-FFF2-40B4-BE49-F238E27FC236}">
                    <a16:creationId xmlns:a16="http://schemas.microsoft.com/office/drawing/2014/main" id="{40912DEB-D4B1-2845-AC63-4E3726A0E4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71" y="2943"/>
                <a:ext cx="105" cy="105"/>
              </a:xfrm>
              <a:prstGeom prst="diamond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defTabSz="914400">
                  <a:defRPr/>
                </a:pPr>
                <a:endParaRPr lang="en-US" kern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  <p:sp>
            <p:nvSpPr>
              <p:cNvPr id="26" name="AutoShape 59">
                <a:extLst>
                  <a:ext uri="{FF2B5EF4-FFF2-40B4-BE49-F238E27FC236}">
                    <a16:creationId xmlns:a16="http://schemas.microsoft.com/office/drawing/2014/main" id="{E92B2EC9-865B-C946-82C7-3C6DD7C410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00" y="3258"/>
                <a:ext cx="105" cy="105"/>
              </a:xfrm>
              <a:prstGeom prst="diamond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defTabSz="914400">
                  <a:defRPr/>
                </a:pPr>
                <a:endParaRPr lang="en-US" kern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  <p:sp>
            <p:nvSpPr>
              <p:cNvPr id="27" name="AutoShape 60">
                <a:extLst>
                  <a:ext uri="{FF2B5EF4-FFF2-40B4-BE49-F238E27FC236}">
                    <a16:creationId xmlns:a16="http://schemas.microsoft.com/office/drawing/2014/main" id="{DEFA1EA2-B012-4F47-B7C1-1F9B8F3FFC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3339"/>
                <a:ext cx="105" cy="105"/>
              </a:xfrm>
              <a:prstGeom prst="diamond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defTabSz="914400">
                  <a:defRPr/>
                </a:pPr>
                <a:endParaRPr lang="en-US" kern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  <p:sp>
            <p:nvSpPr>
              <p:cNvPr id="28" name="AutoShape 61">
                <a:extLst>
                  <a:ext uri="{FF2B5EF4-FFF2-40B4-BE49-F238E27FC236}">
                    <a16:creationId xmlns:a16="http://schemas.microsoft.com/office/drawing/2014/main" id="{748D097F-FEDB-D34F-880C-B5801A6176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5" y="3360"/>
                <a:ext cx="105" cy="105"/>
              </a:xfrm>
              <a:prstGeom prst="diamond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defTabSz="914400">
                  <a:defRPr/>
                </a:pPr>
                <a:endParaRPr lang="en-US" kern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  <p:sp>
            <p:nvSpPr>
              <p:cNvPr id="29" name="AutoShape 62">
                <a:extLst>
                  <a:ext uri="{FF2B5EF4-FFF2-40B4-BE49-F238E27FC236}">
                    <a16:creationId xmlns:a16="http://schemas.microsoft.com/office/drawing/2014/main" id="{83494685-6976-6E43-AA81-928ED47B6C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3375"/>
                <a:ext cx="105" cy="105"/>
              </a:xfrm>
              <a:prstGeom prst="diamond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defTabSz="914400">
                  <a:defRPr/>
                </a:pPr>
                <a:endParaRPr lang="en-US" kern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</p:grpSp>
      </p:grpSp>
      <p:sp>
        <p:nvSpPr>
          <p:cNvPr id="73" name="Content Placeholder 3">
            <a:extLst>
              <a:ext uri="{FF2B5EF4-FFF2-40B4-BE49-F238E27FC236}">
                <a16:creationId xmlns:a16="http://schemas.microsoft.com/office/drawing/2014/main" id="{8E25893D-8878-1E4A-9D2C-A044C925A463}"/>
              </a:ext>
            </a:extLst>
          </p:cNvPr>
          <p:cNvSpPr txBox="1">
            <a:spLocks/>
          </p:cNvSpPr>
          <p:nvPr/>
        </p:nvSpPr>
        <p:spPr>
          <a:xfrm>
            <a:off x="579649" y="5641274"/>
            <a:ext cx="10889660" cy="5578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7338" indent="-28733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76B043"/>
              </a:buClr>
              <a:buFont typeface="Arial" charset="0"/>
              <a:buChar char="•"/>
              <a:tabLst/>
              <a:defRPr sz="28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9300" indent="-2921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76B043"/>
              </a:buClr>
              <a:buFont typeface="Arial" charset="0"/>
              <a:buChar char="•"/>
              <a:tabLst/>
              <a:defRPr sz="24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76B043"/>
              </a:buClr>
              <a:buFont typeface="Arial" charset="0"/>
              <a:buChar char="•"/>
              <a:tabLst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62113" indent="-2905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76B043"/>
              </a:buClr>
              <a:buFont typeface="Arial" charset="0"/>
              <a:buChar char="•"/>
              <a:tabLst/>
              <a:defRPr sz="18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124075" indent="-2952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76B043"/>
              </a:buClr>
              <a:buFont typeface="Arial" charset="0"/>
              <a:buChar char="•"/>
              <a:tabLst/>
              <a:defRPr sz="18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Parkinson disease today affects about 1M in the US, about 7-10M worldwide.</a:t>
            </a:r>
          </a:p>
          <a:p>
            <a:r>
              <a:rPr lang="en-US" sz="2400" dirty="0"/>
              <a:t>The prevalence is increasing rapidly because of aging of the population.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2530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F4026-91A1-9D48-972F-5C45FA52C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286D58-B752-304A-933E-368F93B42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018" y="1157468"/>
            <a:ext cx="11757340" cy="3534848"/>
          </a:xfrm>
        </p:spPr>
        <p:txBody>
          <a:bodyPr/>
          <a:lstStyle/>
          <a:p>
            <a:r>
              <a:rPr lang="en-US" dirty="0"/>
              <a:t>Genetic studies continue to grow more powerful.</a:t>
            </a:r>
          </a:p>
          <a:p>
            <a:r>
              <a:rPr lang="en-US" dirty="0"/>
              <a:t>More than 100 genes linked to PD, most with a small effect</a:t>
            </a:r>
          </a:p>
          <a:p>
            <a:r>
              <a:rPr lang="en-US" dirty="0"/>
              <a:t>Strongest signals:</a:t>
            </a:r>
          </a:p>
          <a:p>
            <a:pPr lvl="1"/>
            <a:r>
              <a:rPr lang="en-US" dirty="0"/>
              <a:t>Alpha-synuclein</a:t>
            </a:r>
          </a:p>
          <a:p>
            <a:pPr lvl="1"/>
            <a:r>
              <a:rPr lang="en-US" dirty="0"/>
              <a:t>LRRK2</a:t>
            </a:r>
          </a:p>
          <a:p>
            <a:pPr lvl="1"/>
            <a:r>
              <a:rPr lang="en-US" dirty="0"/>
              <a:t>GBA</a:t>
            </a:r>
          </a:p>
          <a:p>
            <a:r>
              <a:rPr lang="en-US" dirty="0"/>
              <a:t>New efforts to expand the diversity of participants in genetic studies</a:t>
            </a:r>
          </a:p>
        </p:txBody>
      </p:sp>
      <p:pic>
        <p:nvPicPr>
          <p:cNvPr id="3076" name="Picture 4" descr="Global Parkinson&amp;#39;s Genetics Program (GP2) | Parkinson&amp;#39;s Disease">
            <a:extLst>
              <a:ext uri="{FF2B5EF4-FFF2-40B4-BE49-F238E27FC236}">
                <a16:creationId xmlns:a16="http://schemas.microsoft.com/office/drawing/2014/main" id="{00D64BE9-FBB3-B644-B064-CC3011FD8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537" y="4803273"/>
            <a:ext cx="4755147" cy="95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4937CBB-06C8-6343-BB24-769B7E8F7AF4}"/>
              </a:ext>
            </a:extLst>
          </p:cNvPr>
          <p:cNvSpPr txBox="1"/>
          <p:nvPr/>
        </p:nvSpPr>
        <p:spPr>
          <a:xfrm>
            <a:off x="6096000" y="4777202"/>
            <a:ext cx="52698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5-year program to genotype 150,000 volunteers</a:t>
            </a:r>
          </a:p>
          <a:p>
            <a:pPr lvl="1"/>
            <a:r>
              <a:rPr lang="en-US" sz="2000" dirty="0"/>
              <a:t>BLAAC-PD</a:t>
            </a:r>
          </a:p>
          <a:p>
            <a:pPr lvl="1"/>
            <a:r>
              <a:rPr lang="en-US" sz="2000" dirty="0"/>
              <a:t>LARGE-PD</a:t>
            </a:r>
          </a:p>
        </p:txBody>
      </p:sp>
    </p:spTree>
    <p:extLst>
      <p:ext uri="{BB962C8B-B14F-4D97-AF65-F5344CB8AC3E}">
        <p14:creationId xmlns:p14="http://schemas.microsoft.com/office/powerpoint/2010/main" val="431648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848C8-867A-964D-98F6-B778FE5B2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Environmental Factors in PD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7B165C-F5F4-2549-9E51-3DAB65AD3EB9}"/>
              </a:ext>
            </a:extLst>
          </p:cNvPr>
          <p:cNvSpPr txBox="1"/>
          <p:nvPr/>
        </p:nvSpPr>
        <p:spPr>
          <a:xfrm>
            <a:off x="9819671" y="4006516"/>
            <a:ext cx="2264045" cy="276999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Briana De Miranda, PhD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41381A-57AF-2748-ACFB-9A05F9BB004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3231" y="1177788"/>
            <a:ext cx="2264045" cy="26611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CAB35D-44BC-C844-9A0B-883A420C482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542" y="1896369"/>
            <a:ext cx="7127170" cy="37894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ACF019C-F560-FF4A-93BA-653357827F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71203" y="3568670"/>
            <a:ext cx="2155282" cy="10519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80A4FD6-D755-6347-828E-0368821C585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87478" y="1390755"/>
            <a:ext cx="1927488" cy="111040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D57C3B2-1A06-AE4F-A2E7-150A2DB1DA78}"/>
              </a:ext>
            </a:extLst>
          </p:cNvPr>
          <p:cNvSpPr txBox="1"/>
          <p:nvPr/>
        </p:nvSpPr>
        <p:spPr>
          <a:xfrm>
            <a:off x="7487478" y="2612252"/>
            <a:ext cx="18514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PD Odds Ratio 6.1 (95% CI: 1.2-33)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= 0.034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N=9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681786-C260-4343-A1F5-2A5DE7404A5D}"/>
              </a:ext>
            </a:extLst>
          </p:cNvPr>
          <p:cNvSpPr txBox="1"/>
          <p:nvPr/>
        </p:nvSpPr>
        <p:spPr>
          <a:xfrm>
            <a:off x="7469085" y="4731761"/>
            <a:ext cx="18514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PD Odds Ratio 10.5 (95% CI: 0.97-113)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= 0.053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N=5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17D7A6-AEE4-D84D-8192-3F69A8389A44}"/>
              </a:ext>
            </a:extLst>
          </p:cNvPr>
          <p:cNvSpPr txBox="1"/>
          <p:nvPr/>
        </p:nvSpPr>
        <p:spPr>
          <a:xfrm>
            <a:off x="7629088" y="5685868"/>
            <a:ext cx="18973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Goldman et al., 2011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7C54EF-4658-8046-B811-86FCDB429023}"/>
              </a:ext>
            </a:extLst>
          </p:cNvPr>
          <p:cNvSpPr txBox="1"/>
          <p:nvPr/>
        </p:nvSpPr>
        <p:spPr>
          <a:xfrm>
            <a:off x="355277" y="1061865"/>
            <a:ext cx="70288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Environmental Contamination with TCE and PERC:</a:t>
            </a:r>
          </a:p>
          <a:p>
            <a:r>
              <a:rPr lang="en-US" sz="2000" b="1" dirty="0"/>
              <a:t> toxins linked to PD risk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0011FE4-2A53-8444-AA9A-909E1D44B651}"/>
              </a:ext>
            </a:extLst>
          </p:cNvPr>
          <p:cNvSpPr txBox="1"/>
          <p:nvPr/>
        </p:nvSpPr>
        <p:spPr>
          <a:xfrm>
            <a:off x="238542" y="5896617"/>
            <a:ext cx="3662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Toxics Release Inventory, US EPA 2018</a:t>
            </a:r>
          </a:p>
        </p:txBody>
      </p:sp>
    </p:spTree>
    <p:extLst>
      <p:ext uri="{BB962C8B-B14F-4D97-AF65-F5344CB8AC3E}">
        <p14:creationId xmlns:p14="http://schemas.microsoft.com/office/powerpoint/2010/main" val="2905872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15C9A-C987-E849-BB93-68DBEBC56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 of the microbiome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961FA4-5C17-444E-9D96-19A8B1AA2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018" y="1049183"/>
            <a:ext cx="5524982" cy="5128374"/>
          </a:xfrm>
        </p:spPr>
        <p:txBody>
          <a:bodyPr/>
          <a:lstStyle/>
          <a:p>
            <a:r>
              <a:rPr lang="en-US" dirty="0"/>
              <a:t>The microbiome is the colony of organisms that live together with us on our skin, and in our gut</a:t>
            </a:r>
          </a:p>
          <a:p>
            <a:r>
              <a:rPr lang="en-US" dirty="0"/>
              <a:t>Studies from Zach Wallen and Dr. </a:t>
            </a:r>
            <a:r>
              <a:rPr lang="en-US" dirty="0" err="1"/>
              <a:t>Payami</a:t>
            </a:r>
            <a:r>
              <a:rPr lang="en-US" dirty="0"/>
              <a:t> show an overabundance of opportunistic pathogens in PD</a:t>
            </a:r>
          </a:p>
          <a:p>
            <a:r>
              <a:rPr lang="en-US" dirty="0"/>
              <a:t>Are gut organisms a trigger for PD, or a consequence?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F1A037-7514-E14F-ADDC-20EAABD25FA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3621" y="1049183"/>
            <a:ext cx="4649536" cy="50978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7A193C4-3733-1B45-99B4-9A3E0B2D537C}"/>
              </a:ext>
            </a:extLst>
          </p:cNvPr>
          <p:cNvSpPr txBox="1"/>
          <p:nvPr/>
        </p:nvSpPr>
        <p:spPr>
          <a:xfrm>
            <a:off x="5715000" y="6279000"/>
            <a:ext cx="5768473" cy="367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doi</a:t>
            </a:r>
            <a:r>
              <a:rPr lang="en-US" b="1" dirty="0"/>
              <a:t>:</a:t>
            </a:r>
            <a:r>
              <a:rPr lang="en-US" dirty="0"/>
              <a:t> https://</a:t>
            </a:r>
            <a:r>
              <a:rPr lang="en-US" dirty="0" err="1"/>
              <a:t>doi.org</a:t>
            </a:r>
            <a:r>
              <a:rPr lang="en-US" dirty="0"/>
              <a:t>/10.1101/2020.01.13.905166</a:t>
            </a:r>
          </a:p>
        </p:txBody>
      </p:sp>
    </p:spTree>
    <p:extLst>
      <p:ext uri="{BB962C8B-B14F-4D97-AF65-F5344CB8AC3E}">
        <p14:creationId xmlns:p14="http://schemas.microsoft.com/office/powerpoint/2010/main" val="2655903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EDCBF-872E-8347-BCD1-CBE8C45DD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treatments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6E626F-6699-FC45-A5B3-BD13D440FF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Recently approved drugs:</a:t>
            </a:r>
          </a:p>
          <a:p>
            <a:pPr lvl="1"/>
            <a:r>
              <a:rPr lang="en-US" sz="2800" dirty="0" err="1"/>
              <a:t>Istradefylline</a:t>
            </a:r>
            <a:r>
              <a:rPr lang="en-US" sz="2800" dirty="0"/>
              <a:t> – A2a antagonist for wearing off (</a:t>
            </a:r>
            <a:r>
              <a:rPr lang="en-US" sz="2800" dirty="0" err="1"/>
              <a:t>Nourianz</a:t>
            </a:r>
            <a:r>
              <a:rPr lang="en-US" sz="2800" dirty="0"/>
              <a:t>®)</a:t>
            </a:r>
          </a:p>
          <a:p>
            <a:pPr lvl="1"/>
            <a:r>
              <a:rPr lang="en-US" sz="2800" dirty="0"/>
              <a:t>Safinamide – MAO inhibitor (</a:t>
            </a:r>
            <a:r>
              <a:rPr lang="en-US" sz="2800" dirty="0" err="1"/>
              <a:t>Xadago</a:t>
            </a:r>
            <a:r>
              <a:rPr lang="en-US" sz="2800" dirty="0"/>
              <a:t> ®)</a:t>
            </a:r>
          </a:p>
          <a:p>
            <a:pPr lvl="1"/>
            <a:r>
              <a:rPr lang="en-US" sz="2800" dirty="0"/>
              <a:t>Inhaled levodopa (</a:t>
            </a:r>
            <a:r>
              <a:rPr lang="en-US" sz="2800" dirty="0" err="1"/>
              <a:t>Inbrija</a:t>
            </a:r>
            <a:r>
              <a:rPr lang="en-US" sz="2800" dirty="0"/>
              <a:t>®)</a:t>
            </a:r>
          </a:p>
          <a:p>
            <a:pPr lvl="1"/>
            <a:r>
              <a:rPr lang="en-US" sz="2800" dirty="0"/>
              <a:t>Sublingual apomorphine (</a:t>
            </a:r>
            <a:r>
              <a:rPr lang="en-US" sz="2800" dirty="0" err="1"/>
              <a:t>Kynmobi</a:t>
            </a:r>
            <a:r>
              <a:rPr lang="en-US" sz="2800" dirty="0"/>
              <a:t>®)</a:t>
            </a:r>
          </a:p>
          <a:p>
            <a:pPr lvl="1"/>
            <a:r>
              <a:rPr lang="en-US" sz="2800" dirty="0" err="1"/>
              <a:t>Opicapone</a:t>
            </a:r>
            <a:r>
              <a:rPr lang="en-US" sz="2800" dirty="0"/>
              <a:t> – COMT inhibitor (</a:t>
            </a:r>
            <a:r>
              <a:rPr lang="en-US" sz="2800" dirty="0" err="1"/>
              <a:t>Ongentys</a:t>
            </a:r>
            <a:r>
              <a:rPr lang="en-US" sz="2800" dirty="0"/>
              <a:t>®)</a:t>
            </a:r>
          </a:p>
          <a:p>
            <a:r>
              <a:rPr lang="en-US" sz="3200" b="1" dirty="0"/>
              <a:t>New Technologies</a:t>
            </a:r>
          </a:p>
          <a:p>
            <a:pPr lvl="1"/>
            <a:r>
              <a:rPr lang="en-US" sz="2800" dirty="0"/>
              <a:t>Directional Deep Brain Stimulation</a:t>
            </a:r>
          </a:p>
          <a:p>
            <a:pPr lvl="1"/>
            <a:r>
              <a:rPr lang="en-US" sz="2800" dirty="0"/>
              <a:t>Focused ultrasound</a:t>
            </a:r>
          </a:p>
        </p:txBody>
      </p:sp>
    </p:spTree>
    <p:extLst>
      <p:ext uri="{BB962C8B-B14F-4D97-AF65-F5344CB8AC3E}">
        <p14:creationId xmlns:p14="http://schemas.microsoft.com/office/powerpoint/2010/main" val="3856232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1CFF4-9340-1347-B267-610D4621D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018" y="156781"/>
            <a:ext cx="11697182" cy="607148"/>
          </a:xfrm>
        </p:spPr>
        <p:txBody>
          <a:bodyPr/>
          <a:lstStyle/>
          <a:p>
            <a:r>
              <a:rPr lang="en-US" sz="3200" dirty="0"/>
              <a:t>Slowing or Preventing disease progression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7B1244-292D-2949-8240-663A9AAFA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Anti-Synuclein strategies</a:t>
            </a:r>
          </a:p>
          <a:p>
            <a:pPr lvl="1"/>
            <a:r>
              <a:rPr lang="en-US" sz="3200" dirty="0"/>
              <a:t>Antibody infusions are in clinical trials</a:t>
            </a:r>
          </a:p>
          <a:p>
            <a:pPr lvl="1"/>
            <a:r>
              <a:rPr lang="en-US" sz="3200" dirty="0"/>
              <a:t>Treatments to prevent aggregation, or enhance clearance</a:t>
            </a:r>
          </a:p>
          <a:p>
            <a:r>
              <a:rPr lang="en-US" sz="3600" b="1" dirty="0"/>
              <a:t>LRRK2 Inhibitors</a:t>
            </a:r>
          </a:p>
          <a:p>
            <a:pPr lvl="1"/>
            <a:r>
              <a:rPr lang="en-US" sz="3200" dirty="0"/>
              <a:t>Currently in early human trials</a:t>
            </a:r>
          </a:p>
          <a:p>
            <a:r>
              <a:rPr lang="en-US" sz="3600" b="1" dirty="0"/>
              <a:t>Anti-inflammatory treatments</a:t>
            </a:r>
          </a:p>
          <a:p>
            <a:pPr lvl="1"/>
            <a:r>
              <a:rPr lang="en-US" sz="3200" dirty="0"/>
              <a:t>Focus of the Alabama Udall Center</a:t>
            </a:r>
          </a:p>
        </p:txBody>
      </p:sp>
    </p:spTree>
    <p:extLst>
      <p:ext uri="{BB962C8B-B14F-4D97-AF65-F5344CB8AC3E}">
        <p14:creationId xmlns:p14="http://schemas.microsoft.com/office/powerpoint/2010/main" val="50828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2721F-7647-3245-BE77-91C6275C4C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80560" y="1600201"/>
            <a:ext cx="6307183" cy="2236334"/>
          </a:xfrm>
        </p:spPr>
        <p:txBody>
          <a:bodyPr>
            <a:noAutofit/>
          </a:bodyPr>
          <a:lstStyle/>
          <a:p>
            <a:r>
              <a:rPr lang="en-US" sz="4000" dirty="0"/>
              <a:t>Alabama Udall Center</a:t>
            </a:r>
            <a:br>
              <a:rPr lang="en-US" sz="4000" dirty="0"/>
            </a:br>
            <a:br>
              <a:rPr lang="en-US" sz="4000" dirty="0"/>
            </a:br>
            <a:r>
              <a:rPr lang="en-US" sz="4000" i="1" dirty="0"/>
              <a:t>Innate and Adaptive Immunity in Parkinson Disease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7113E8-D91C-3840-B877-DB7098ABF7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610" y="4004810"/>
            <a:ext cx="10380133" cy="1655762"/>
          </a:xfrm>
        </p:spPr>
        <p:txBody>
          <a:bodyPr/>
          <a:lstStyle/>
          <a:p>
            <a:r>
              <a:rPr lang="en-US" dirty="0"/>
              <a:t>A Morris K. Udall Center of Excellence in Parkinson's Disease Research</a:t>
            </a:r>
          </a:p>
          <a:p>
            <a:r>
              <a:rPr lang="en-US" dirty="0"/>
              <a:t>NIH Award P50NS108675</a:t>
            </a:r>
          </a:p>
        </p:txBody>
      </p:sp>
      <p:pic>
        <p:nvPicPr>
          <p:cNvPr id="2050" name="Picture 2" descr="UMN Udall Center | of Excellence for Parkinson&amp;#39;s Disease">
            <a:extLst>
              <a:ext uri="{FF2B5EF4-FFF2-40B4-BE49-F238E27FC236}">
                <a16:creationId xmlns:a16="http://schemas.microsoft.com/office/drawing/2014/main" id="{D0188C3D-E9E7-8143-AB9C-B6CDE8A02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610" y="642566"/>
            <a:ext cx="3883038" cy="3193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National Institutes of Health (NIH) - Turning Discovery into Health">
            <a:extLst>
              <a:ext uri="{FF2B5EF4-FFF2-40B4-BE49-F238E27FC236}">
                <a16:creationId xmlns:a16="http://schemas.microsoft.com/office/drawing/2014/main" id="{DE57BFA9-6319-4949-AF9B-94C8F2E4E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676" y="4672263"/>
            <a:ext cx="4953000" cy="7620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19024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UAB - DS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AB_TEMPLATE_SIMPLE" id="{B2AD6754-8EFB-2B4F-90BF-5390D813AF76}" vid="{1C7BD1C2-268E-A84B-A799-F5479AEFF8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UAB - DSM</Template>
  <TotalTime>720</TotalTime>
  <Words>917</Words>
  <Application>Microsoft Macintosh PowerPoint</Application>
  <PresentationFormat>Widescreen</PresentationFormat>
  <Paragraphs>214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Helvetica</vt:lpstr>
      <vt:lpstr>Open Sans</vt:lpstr>
      <vt:lpstr>Proxima Nova Semibold</vt:lpstr>
      <vt:lpstr>Wingdings</vt:lpstr>
      <vt:lpstr>UAB - DSM</vt:lpstr>
      <vt:lpstr>Update on Parkinson Disease Research</vt:lpstr>
      <vt:lpstr>Parkinson disease: Three big questions</vt:lpstr>
      <vt:lpstr>PD is common. Age is the primary risk factor</vt:lpstr>
      <vt:lpstr>Genetics</vt:lpstr>
      <vt:lpstr>Environmental Factors in PD</vt:lpstr>
      <vt:lpstr>role of the microbiome</vt:lpstr>
      <vt:lpstr>New treatments</vt:lpstr>
      <vt:lpstr>Slowing or Preventing disease progression</vt:lpstr>
      <vt:lpstr>Alabama Udall Center  Innate and Adaptive Immunity in Parkinson Disease</vt:lpstr>
      <vt:lpstr>Key Personnel and timeline</vt:lpstr>
      <vt:lpstr>Clinical Core Progress</vt:lpstr>
      <vt:lpstr>Udall Center Goals</vt:lpstr>
      <vt:lpstr>Alabama Udall Center team</vt:lpstr>
      <vt:lpstr>What will the PD therapy of the future look like?</vt:lpstr>
      <vt:lpstr>UAB clinical trials in PD</vt:lpstr>
      <vt:lpstr>Questions and Answers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Alabama Udall Center </dc:title>
  <dc:creator>David Standaert</dc:creator>
  <cp:lastModifiedBy>Mccormick, Tabetha E</cp:lastModifiedBy>
  <cp:revision>61</cp:revision>
  <cp:lastPrinted>2018-04-17T18:11:48Z</cp:lastPrinted>
  <dcterms:created xsi:type="dcterms:W3CDTF">2018-08-09T14:41:25Z</dcterms:created>
  <dcterms:modified xsi:type="dcterms:W3CDTF">2021-11-12T01:25:46Z</dcterms:modified>
</cp:coreProperties>
</file>