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0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1" r:id="rId3"/>
    <p:sldId id="284" r:id="rId4"/>
    <p:sldId id="308" r:id="rId5"/>
    <p:sldId id="285" r:id="rId6"/>
    <p:sldId id="258" r:id="rId7"/>
    <p:sldId id="319" r:id="rId8"/>
    <p:sldId id="300" r:id="rId9"/>
    <p:sldId id="301" r:id="rId10"/>
    <p:sldId id="302" r:id="rId11"/>
    <p:sldId id="315" r:id="rId12"/>
    <p:sldId id="320" r:id="rId13"/>
    <p:sldId id="321" r:id="rId14"/>
    <p:sldId id="311" r:id="rId15"/>
    <p:sldId id="310" r:id="rId16"/>
    <p:sldId id="309" r:id="rId17"/>
    <p:sldId id="313" r:id="rId18"/>
    <p:sldId id="264" r:id="rId19"/>
    <p:sldId id="267" r:id="rId20"/>
    <p:sldId id="265" r:id="rId21"/>
    <p:sldId id="266" r:id="rId22"/>
    <p:sldId id="268" r:id="rId23"/>
    <p:sldId id="271" r:id="rId24"/>
    <p:sldId id="286" r:id="rId25"/>
    <p:sldId id="298" r:id="rId26"/>
    <p:sldId id="299" r:id="rId27"/>
    <p:sldId id="296" r:id="rId28"/>
    <p:sldId id="297" r:id="rId29"/>
    <p:sldId id="276" r:id="rId30"/>
    <p:sldId id="292" r:id="rId31"/>
    <p:sldId id="312" r:id="rId32"/>
    <p:sldId id="293" r:id="rId33"/>
    <p:sldId id="322" r:id="rId34"/>
    <p:sldId id="269" r:id="rId35"/>
    <p:sldId id="323" r:id="rId36"/>
    <p:sldId id="324" r:id="rId37"/>
    <p:sldId id="325" r:id="rId38"/>
    <p:sldId id="288" r:id="rId39"/>
    <p:sldId id="287" r:id="rId40"/>
    <p:sldId id="289" r:id="rId41"/>
    <p:sldId id="295" r:id="rId42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6323" autoAdjust="0"/>
  </p:normalViewPr>
  <p:slideViewPr>
    <p:cSldViewPr>
      <p:cViewPr varScale="1">
        <p:scale>
          <a:sx n="51" d="100"/>
          <a:sy n="51" d="100"/>
        </p:scale>
        <p:origin x="197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185" cy="465299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80" y="1"/>
            <a:ext cx="2971185" cy="465299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r">
              <a:defRPr sz="1200"/>
            </a:lvl1pPr>
          </a:lstStyle>
          <a:p>
            <a:fld id="{47803066-1F22-4B8B-B78A-B9F8A2EBD49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5399"/>
            <a:ext cx="2971185" cy="465299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80" y="8845399"/>
            <a:ext cx="2971185" cy="465299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r">
              <a:defRPr sz="1200"/>
            </a:lvl1pPr>
          </a:lstStyle>
          <a:p>
            <a:fld id="{D591AB7B-B3B1-42DE-A0D6-E95D6A01E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1DD56731-FD99-49CD-BAE8-A82B7566D6ED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2400" tIns="46200" rIns="92400" bIns="462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BD81EB14-7078-4E72-9888-234A6E901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453A2-0ED3-966F-DAA8-A7C9496B7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D0509-3A36-2EC6-8706-8835DA5DB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F0E72-6C1D-939A-9DC5-D35A339D2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EC35D-4CCE-472A-EDE2-97BDCE17E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B90D-1700-64E0-352F-E468D10DB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1B0E4-47B8-F467-1D84-EBC7CD335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878E6-B7C3-DA73-C8CB-26E268994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EDB42-7C6C-E74B-D6A9-D5E7F3C34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6C7E-FB12-367B-D8F8-80B12A608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ABEF4-B5A2-4AC7-D8E5-BC146C02D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912FD-9F84-6E83-18DB-F35C91A4A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CCB39-3D97-5758-6B98-5E3997B10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2A58-0DD2-75F6-1C71-D0638050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E08E8-6B3A-F965-0913-C33728583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6833D-11B3-CAA7-E541-69A232874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6E78D-2B32-E252-3BF1-66F099B59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EB14-7078-4E72-9888-234A6E90134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2/19/2026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Driver Rehabilitation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Karen Allen Hislop, OTR/L, CDRS</a:t>
            </a:r>
            <a:br>
              <a:rPr lang="en-US" dirty="0"/>
            </a:br>
            <a:r>
              <a:rPr lang="en-US" dirty="0"/>
              <a:t>Therapy Achievements</a:t>
            </a:r>
          </a:p>
          <a:p>
            <a:pPr algn="ctr"/>
            <a:endParaRPr lang="en-US" dirty="0"/>
          </a:p>
          <a:p>
            <a:pPr algn="ctr"/>
            <a:r>
              <a:rPr lang="en-US" sz="1900" dirty="0"/>
              <a:t>karen@therapy-a.com</a:t>
            </a:r>
          </a:p>
        </p:txBody>
      </p:sp>
      <p:pic>
        <p:nvPicPr>
          <p:cNvPr id="4" name="Picture 3" descr="Therapy Achievemen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762000"/>
            <a:ext cx="2971799" cy="1273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000" dirty="0"/>
              <a:t>The ability to way find, navigate and make risk reduction </a:t>
            </a:r>
            <a:r>
              <a:rPr lang="en-US" sz="2000" b="1" dirty="0"/>
              <a:t>decisions</a:t>
            </a:r>
            <a:r>
              <a:rPr lang="en-US" sz="2000" dirty="0"/>
              <a:t>:</a:t>
            </a:r>
          </a:p>
          <a:p>
            <a:r>
              <a:rPr lang="en-US" sz="2000" dirty="0"/>
              <a:t>Requires insight, strategy and planning - decisions about avoiding dark/weather/traffic, choosing a different route based on conditions</a:t>
            </a:r>
          </a:p>
          <a:p>
            <a:r>
              <a:rPr lang="en-US" sz="2000" dirty="0"/>
              <a:t>Drivers with Impairment at this level have high risk of crash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9728" algn="ctr"/>
            <a:r>
              <a:rPr lang="en-US" sz="3600" dirty="0"/>
              <a:t>Strategic Level</a:t>
            </a:r>
          </a:p>
        </p:txBody>
      </p:sp>
      <p:pic>
        <p:nvPicPr>
          <p:cNvPr id="6" name="Picture 5" descr="A picture containing text, scene, way, road&#10;&#10;Description automatically generated">
            <a:extLst>
              <a:ext uri="{FF2B5EF4-FFF2-40B4-BE49-F238E27FC236}">
                <a16:creationId xmlns:a16="http://schemas.microsoft.com/office/drawing/2014/main" id="{55284A25-0C1B-4F30-8B04-007F0527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2324100" cy="14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Who Is At Risk?</a:t>
            </a:r>
            <a:endParaRPr lang="en-US" dirty="0"/>
          </a:p>
        </p:txBody>
      </p:sp>
      <p:pic>
        <p:nvPicPr>
          <p:cNvPr id="6" name="Picture 5" descr="A graph of crashs&#10;&#10;AI-generated content may be incorrect.">
            <a:extLst>
              <a:ext uri="{FF2B5EF4-FFF2-40B4-BE49-F238E27FC236}">
                <a16:creationId xmlns:a16="http://schemas.microsoft.com/office/drawing/2014/main" id="{DE628DC6-44CE-EFEA-8930-D9FCEAFC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36688"/>
            <a:ext cx="5880100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FF05-7ECB-F286-9CDE-0E18C840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E5411F-49EA-3B83-8A49-FA6A70EE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B4A5B-76F7-3D1B-99EC-1D1C9A0F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Who Is At Risk?</a:t>
            </a:r>
            <a:endParaRPr lang="en-US" dirty="0"/>
          </a:p>
        </p:txBody>
      </p:sp>
      <p:pic>
        <p:nvPicPr>
          <p:cNvPr id="5" name="Picture 4" descr="A graph of injury crashes&#10;&#10;AI-generated content may be incorrect.">
            <a:extLst>
              <a:ext uri="{FF2B5EF4-FFF2-40B4-BE49-F238E27FC236}">
                <a16:creationId xmlns:a16="http://schemas.microsoft.com/office/drawing/2014/main" id="{D94CC90A-E1C5-A651-804C-FCF396E7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1438275"/>
            <a:ext cx="5219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4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F1EFC-4A60-A339-CBED-7E72BCBB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298F6-B325-E6FF-6009-88348861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04F2CA-3C43-B885-5442-AA5E5F81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Who Is At Risk?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68ED3-05E2-E98E-9D25-78B24240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01" y="1166018"/>
            <a:ext cx="52485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400" dirty="0"/>
              <a:t>Studies of older drivers OR drivers with early stages of dementia: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Vision impairment had the most negative effect on driving performance</a:t>
            </a:r>
          </a:p>
          <a:p>
            <a:r>
              <a:rPr lang="en-US" sz="2400" dirty="0"/>
              <a:t>Cognitive age not chronological age was best predictor of who would drive safely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Who’s At Risk?</a:t>
            </a:r>
          </a:p>
        </p:txBody>
      </p:sp>
      <p:pic>
        <p:nvPicPr>
          <p:cNvPr id="6" name="Picture 5" descr="A person and person in a car&#10;&#10;AI-generated content may be incorrect.">
            <a:extLst>
              <a:ext uri="{FF2B5EF4-FFF2-40B4-BE49-F238E27FC236}">
                <a16:creationId xmlns:a16="http://schemas.microsoft.com/office/drawing/2014/main" id="{C1985615-C357-59E2-DAC4-5A23DD33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7638"/>
            <a:ext cx="3076930" cy="18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/>
              <a:t>Drivers who retained way finding continued to drive safely:  </a:t>
            </a:r>
          </a:p>
          <a:p>
            <a:pPr lvl="1"/>
            <a:r>
              <a:rPr lang="en-US" dirty="0"/>
              <a:t>way finding errors indicated participants were no longer safe to drive</a:t>
            </a:r>
          </a:p>
          <a:p>
            <a:pPr lvl="1"/>
            <a:r>
              <a:rPr lang="en-US" dirty="0"/>
              <a:t>those who did poorly on self-navigation were much more likely to have an accident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92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Who’s At Risk?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EABFF7D-7974-4FC5-8FC3-57CFE75A9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87" y="1481328"/>
            <a:ext cx="3068663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No cognitive test predicted who would have way finding errors</a:t>
            </a:r>
          </a:p>
          <a:p>
            <a:endParaRPr lang="en-US" sz="2400" dirty="0"/>
          </a:p>
          <a:p>
            <a:r>
              <a:rPr lang="en-US" sz="2400" dirty="0"/>
              <a:t>Different dimensions of cognitive function predicts different dimensions of driver safety: </a:t>
            </a:r>
          </a:p>
          <a:p>
            <a:pPr lvl="1"/>
            <a:r>
              <a:rPr lang="en-US" sz="2400" dirty="0"/>
              <a:t>Processing speed predicted safety errors by not way finding</a:t>
            </a:r>
          </a:p>
          <a:p>
            <a:pPr lvl="1"/>
            <a:r>
              <a:rPr lang="en-US" sz="2400" dirty="0"/>
              <a:t>Trails B predicted way finding errors but not safety errors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to Tell Who’s At Risk?</a:t>
            </a:r>
          </a:p>
        </p:txBody>
      </p:sp>
      <p:pic>
        <p:nvPicPr>
          <p:cNvPr id="5" name="Picture 4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CF504189-36AD-437B-9AD9-5F3011A0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6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6000" b="1" dirty="0"/>
              <a:t>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4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pPr marL="109728" indent="0">
              <a:buNone/>
            </a:pPr>
            <a:r>
              <a:rPr lang="en-US" b="1" dirty="0"/>
              <a:t>Medical History /</a:t>
            </a:r>
          </a:p>
          <a:p>
            <a:pPr marL="109728" indent="0">
              <a:buNone/>
            </a:pPr>
            <a:r>
              <a:rPr lang="en-US" b="1" dirty="0"/>
              <a:t>Medical Status</a:t>
            </a:r>
          </a:p>
          <a:p>
            <a:pPr marL="109728" indent="0">
              <a:buNone/>
            </a:pPr>
            <a:endParaRPr lang="en-US" b="1" dirty="0"/>
          </a:p>
          <a:p>
            <a:pPr lvl="1"/>
            <a:r>
              <a:rPr lang="en-US" sz="2000" dirty="0"/>
              <a:t>Medical History</a:t>
            </a:r>
          </a:p>
          <a:p>
            <a:pPr lvl="1"/>
            <a:r>
              <a:rPr lang="en-US" sz="2000" dirty="0"/>
              <a:t>Medications</a:t>
            </a:r>
          </a:p>
          <a:p>
            <a:pPr lvl="1"/>
            <a:r>
              <a:rPr lang="en-US" sz="2000" dirty="0"/>
              <a:t>Driving History / License status</a:t>
            </a:r>
          </a:p>
          <a:p>
            <a:pPr lvl="1"/>
            <a:r>
              <a:rPr lang="en-US" sz="2000" dirty="0"/>
              <a:t>ADL status</a:t>
            </a:r>
          </a:p>
          <a:p>
            <a:pPr lvl="1"/>
            <a:r>
              <a:rPr lang="en-US" sz="2000" dirty="0"/>
              <a:t>Driving goals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Clinical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209925" cy="21634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109728" indent="0">
              <a:buNone/>
            </a:pPr>
            <a:r>
              <a:rPr lang="en-US" b="1" dirty="0"/>
              <a:t>Cognition</a:t>
            </a:r>
          </a:p>
          <a:p>
            <a:pPr lvl="1"/>
            <a:r>
              <a:rPr lang="en-US" sz="2000" dirty="0"/>
              <a:t>Insight / Awareness</a:t>
            </a:r>
          </a:p>
          <a:p>
            <a:pPr lvl="1"/>
            <a:r>
              <a:rPr lang="en-US" sz="2000" dirty="0"/>
              <a:t>Memory</a:t>
            </a:r>
          </a:p>
          <a:p>
            <a:pPr lvl="1"/>
            <a:r>
              <a:rPr lang="en-US" sz="2000" dirty="0"/>
              <a:t>Speed of Processing</a:t>
            </a:r>
          </a:p>
          <a:p>
            <a:pPr lvl="1"/>
            <a:r>
              <a:rPr lang="en-US" sz="2000" dirty="0"/>
              <a:t>Sustained and Divided Attention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Clinical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600200"/>
            <a:ext cx="260985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For over 30 years, I have had the privilege of helping people re-gain the ability to function independently and drive after Parkinson's Disease, CVA, TBI, SCI and lymphedema.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 Have the Best Job in the World!</a:t>
            </a:r>
          </a:p>
        </p:txBody>
      </p:sp>
      <p:pic>
        <p:nvPicPr>
          <p:cNvPr id="6" name="Picture 5" descr="A picture containing clothing, person, white, hairpiece&#10;&#10;Description automatically generated">
            <a:extLst>
              <a:ext uri="{FF2B5EF4-FFF2-40B4-BE49-F238E27FC236}">
                <a16:creationId xmlns:a16="http://schemas.microsoft.com/office/drawing/2014/main" id="{438AB274-ECB2-4971-BF34-E9AE90684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1328"/>
            <a:ext cx="1966769" cy="1996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 marL="109728" indent="0">
              <a:buNone/>
            </a:pPr>
            <a:r>
              <a:rPr lang="en-US" b="1" dirty="0"/>
              <a:t>Visual Assessment</a:t>
            </a:r>
          </a:p>
          <a:p>
            <a:pPr lvl="1"/>
            <a:r>
              <a:rPr lang="en-US" sz="2000" dirty="0"/>
              <a:t>Visual Acuity</a:t>
            </a:r>
          </a:p>
          <a:p>
            <a:pPr lvl="1"/>
            <a:r>
              <a:rPr lang="en-US" sz="2000" dirty="0"/>
              <a:t>Field of Vision</a:t>
            </a:r>
          </a:p>
          <a:p>
            <a:pPr lvl="1"/>
            <a:r>
              <a:rPr lang="en-US" sz="2000" dirty="0"/>
              <a:t>Visual Skills:  Tracking, Contrast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Clinical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14500"/>
            <a:ext cx="2589009" cy="25340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109728" indent="0">
              <a:buNone/>
            </a:pPr>
            <a:r>
              <a:rPr lang="en-US" b="1" dirty="0"/>
              <a:t>Physical Assessment</a:t>
            </a:r>
          </a:p>
          <a:p>
            <a:pPr lvl="1"/>
            <a:r>
              <a:rPr lang="en-US" sz="2000" dirty="0"/>
              <a:t>Range of Motion / Strength / Coordination</a:t>
            </a:r>
          </a:p>
          <a:p>
            <a:pPr lvl="1"/>
            <a:r>
              <a:rPr lang="en-US" sz="2000" dirty="0"/>
              <a:t>Sensation / </a:t>
            </a:r>
            <a:r>
              <a:rPr lang="en-US" sz="2000" dirty="0" err="1"/>
              <a:t>Proprioception</a:t>
            </a:r>
            <a:endParaRPr lang="en-US" sz="2000" dirty="0"/>
          </a:p>
          <a:p>
            <a:pPr lvl="1"/>
            <a:r>
              <a:rPr lang="en-US" sz="2000" dirty="0"/>
              <a:t>Coordination / Reaction Time</a:t>
            </a:r>
          </a:p>
          <a:p>
            <a:pPr lvl="1"/>
            <a:r>
              <a:rPr lang="en-US" sz="2000" dirty="0"/>
              <a:t>Dynamic Sitting /Transfers / Functional Mobility / Balance</a:t>
            </a:r>
          </a:p>
          <a:p>
            <a:pPr lvl="1"/>
            <a:r>
              <a:rPr lang="en-US" sz="2000" dirty="0"/>
              <a:t>Devices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Clinical Assessment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81150"/>
            <a:ext cx="30734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Assess ability to </a:t>
            </a:r>
            <a:r>
              <a:rPr lang="en-US" sz="2200" b="1" dirty="0"/>
              <a:t>enter and exit </a:t>
            </a:r>
            <a:r>
              <a:rPr lang="en-US" sz="2200" dirty="0"/>
              <a:t>vehicle,</a:t>
            </a:r>
          </a:p>
          <a:p>
            <a:pPr marL="109728" indent="0">
              <a:buNone/>
            </a:pPr>
            <a:r>
              <a:rPr lang="en-US" sz="2200" dirty="0"/>
              <a:t>   stow or secure equipment 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Assess Positioning needs,</a:t>
            </a:r>
          </a:p>
          <a:p>
            <a:pPr marL="109728" indent="0">
              <a:buNone/>
            </a:pPr>
            <a:r>
              <a:rPr lang="en-US" sz="2200" dirty="0"/>
              <a:t>   ability to </a:t>
            </a:r>
            <a:r>
              <a:rPr lang="en-US" sz="2200" b="1" dirty="0"/>
              <a:t>maintain sitting</a:t>
            </a:r>
          </a:p>
          <a:p>
            <a:endParaRPr lang="en-US" dirty="0"/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pic>
        <p:nvPicPr>
          <p:cNvPr id="4" name="Picture 3" descr="A person in a wheelchair on a vehicle&#10;&#10;AI-generated content may be incorrect.">
            <a:extLst>
              <a:ext uri="{FF2B5EF4-FFF2-40B4-BE49-F238E27FC236}">
                <a16:creationId xmlns:a16="http://schemas.microsoft.com/office/drawing/2014/main" id="{208B0134-C183-2B87-9B51-BA6BDA8AC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3028950" cy="1714500"/>
          </a:xfrm>
          <a:prstGeom prst="rect">
            <a:avLst/>
          </a:prstGeom>
        </p:spPr>
      </p:pic>
      <p:pic>
        <p:nvPicPr>
          <p:cNvPr id="7" name="Picture 6" descr="A person in a car seat&#10;&#10;AI-generated content may be incorrect.">
            <a:extLst>
              <a:ext uri="{FF2B5EF4-FFF2-40B4-BE49-F238E27FC236}">
                <a16:creationId xmlns:a16="http://schemas.microsoft.com/office/drawing/2014/main" id="{DAA609FB-ED38-DFE4-3C32-0F952FFB3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04225"/>
            <a:ext cx="2308983" cy="21448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Assess ability to operate Primary Controls:  </a:t>
            </a:r>
            <a:r>
              <a:rPr lang="en-US" sz="2700" b="1" dirty="0"/>
              <a:t>Gas</a:t>
            </a:r>
            <a:r>
              <a:rPr lang="en-US" sz="2200" dirty="0"/>
              <a:t> / Brake</a:t>
            </a:r>
          </a:p>
          <a:p>
            <a:pPr marL="630936" lvl="2" indent="0">
              <a:buClr>
                <a:srgbClr val="0070C0"/>
              </a:buClr>
              <a:buNone/>
            </a:pPr>
            <a:endParaRPr lang="en-US" sz="2400" dirty="0"/>
          </a:p>
          <a:p>
            <a:pPr marL="630936" lvl="2" indent="0">
              <a:buClr>
                <a:srgbClr val="0070C0"/>
              </a:buClr>
              <a:buNone/>
            </a:pPr>
            <a:r>
              <a:rPr lang="en-US" sz="2000" dirty="0"/>
              <a:t>Left Gas Accelerator</a:t>
            </a:r>
          </a:p>
          <a:p>
            <a:pPr lvl="2">
              <a:buClr>
                <a:srgbClr val="0070C0"/>
              </a:buClr>
            </a:pPr>
            <a:endParaRPr lang="en-US" dirty="0"/>
          </a:p>
          <a:p>
            <a:pPr lvl="2">
              <a:buClr>
                <a:srgbClr val="0070C0"/>
              </a:buClr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pic>
        <p:nvPicPr>
          <p:cNvPr id="5" name="Content Placeholder 3" descr="remov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62200"/>
            <a:ext cx="3168791" cy="286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302349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Assess Primary Controls:  </a:t>
            </a:r>
            <a:r>
              <a:rPr lang="en-US" b="1" dirty="0"/>
              <a:t>Gas / Brake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dirty="0"/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000" dirty="0"/>
              <a:t>Left Column Mounted Hand Controls: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Push / Rock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Push / Pull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Push / Twist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dirty="0"/>
          </a:p>
        </p:txBody>
      </p:sp>
      <p:pic>
        <p:nvPicPr>
          <p:cNvPr id="5" name="Content Placeholder 5" descr="sure_grip_handcontr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956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Assess </a:t>
            </a:r>
            <a:r>
              <a:rPr lang="en-US" dirty="0"/>
              <a:t>Primary Controls:  </a:t>
            </a:r>
            <a:r>
              <a:rPr lang="en-US" b="1" dirty="0"/>
              <a:t>Gas / Brake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100" dirty="0"/>
              <a:t>Right Column Mount Hand Controls;</a:t>
            </a:r>
          </a:p>
          <a:p>
            <a:r>
              <a:rPr lang="en-US" sz="2100" dirty="0"/>
              <a:t>Push/Rock</a:t>
            </a:r>
          </a:p>
          <a:p>
            <a:r>
              <a:rPr lang="en-US" sz="2100" dirty="0"/>
              <a:t>Push/Pull</a:t>
            </a:r>
          </a:p>
          <a:p>
            <a:r>
              <a:rPr lang="en-US" sz="2100" dirty="0"/>
              <a:t>Push/Twist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2692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Assess </a:t>
            </a:r>
            <a:r>
              <a:rPr lang="en-US" dirty="0"/>
              <a:t>Primary Controls:  </a:t>
            </a:r>
            <a:r>
              <a:rPr lang="en-US" b="1" dirty="0"/>
              <a:t>Gas / Brake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100" dirty="0"/>
              <a:t>Right Floor Mount Hand Controls:</a:t>
            </a:r>
          </a:p>
          <a:p>
            <a:r>
              <a:rPr lang="en-US" sz="2100" dirty="0"/>
              <a:t>Push/Rock</a:t>
            </a:r>
          </a:p>
          <a:p>
            <a:r>
              <a:rPr lang="en-US" sz="2100" dirty="0"/>
              <a:t>Push/Pull</a:t>
            </a:r>
          </a:p>
          <a:p>
            <a:r>
              <a:rPr lang="en-US" sz="2100" dirty="0"/>
              <a:t>Push/Twist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Assess </a:t>
            </a:r>
            <a:r>
              <a:rPr lang="en-US" dirty="0"/>
              <a:t>Primary Controls:  </a:t>
            </a:r>
            <a:r>
              <a:rPr lang="en-US" sz="2800" b="1" dirty="0"/>
              <a:t>Steering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Equipment Assessment</a:t>
            </a:r>
            <a:endParaRPr lang="en-US" dirty="0"/>
          </a:p>
        </p:txBody>
      </p:sp>
      <p:pic>
        <p:nvPicPr>
          <p:cNvPr id="4" name="Content Placeholder 3" descr="Spinner Kn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3" y="3832288"/>
            <a:ext cx="2696287" cy="1806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51138"/>
            <a:ext cx="2743200" cy="1831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40" y="4114800"/>
            <a:ext cx="30964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0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200" dirty="0"/>
              <a:t>Assess Primary Controls:  </a:t>
            </a:r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200" b="1" dirty="0"/>
              <a:t>Power Assist Steering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800" b="1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800" b="1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Standard factory power steering requires approximately 40 ounces of effort to operate.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Drive-Master’s steering modifications can reduce the required effort to 20-24 ounces (low effort) or 6-8 ounces (no effort).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Equipment Assessment</a:t>
            </a:r>
            <a:endParaRPr lang="en-US" dirty="0"/>
          </a:p>
        </p:txBody>
      </p:sp>
      <p:pic>
        <p:nvPicPr>
          <p:cNvPr id="5" name="Picture 4" descr="Diagram of a machine with arrows pointing to the side&#10;&#10;AI-generated content may be incorrect.">
            <a:extLst>
              <a:ext uri="{FF2B5EF4-FFF2-40B4-BE49-F238E27FC236}">
                <a16:creationId xmlns:a16="http://schemas.microsoft.com/office/drawing/2014/main" id="{99693007-3FA9-E689-4591-97A2A9398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81328"/>
            <a:ext cx="4114801" cy="25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Secondary Controls:  </a:t>
            </a:r>
            <a:r>
              <a:rPr lang="en-US" sz="2200" b="1" dirty="0"/>
              <a:t>Signals, Wipers, Headlights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remote can be used to control turn signals, wipers and washers, horn headlights and dimmer.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Equipment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70772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62225"/>
            <a:ext cx="2234456" cy="1681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/>
              <a:t>In 2009 I formed Therapy Achievements</a:t>
            </a:r>
          </a:p>
          <a:p>
            <a:pPr>
              <a:buNone/>
            </a:pPr>
            <a:r>
              <a:rPr lang="en-US" sz="2200" dirty="0"/>
              <a:t>with the goal of helping people reach </a:t>
            </a:r>
          </a:p>
          <a:p>
            <a:pPr>
              <a:buNone/>
            </a:pPr>
            <a:r>
              <a:rPr lang="en-US" sz="2200" dirty="0"/>
              <a:t>their potential through specialized </a:t>
            </a:r>
          </a:p>
          <a:p>
            <a:pPr>
              <a:buNone/>
            </a:pPr>
            <a:r>
              <a:rPr lang="en-US" sz="2200" dirty="0"/>
              <a:t>therapy services and use of Adaptive </a:t>
            </a:r>
          </a:p>
          <a:p>
            <a:pPr>
              <a:buNone/>
            </a:pPr>
            <a:r>
              <a:rPr lang="en-US" sz="2200" dirty="0"/>
              <a:t>Technology.</a:t>
            </a:r>
          </a:p>
          <a:p>
            <a:pPr>
              <a:buNone/>
            </a:pPr>
            <a:endParaRPr lang="en-US" sz="2200" b="1" dirty="0"/>
          </a:p>
          <a:p>
            <a:pPr>
              <a:buNone/>
            </a:pPr>
            <a:r>
              <a:rPr lang="en-US" sz="2200" b="1" dirty="0"/>
              <a:t>Programs we provide include:</a:t>
            </a:r>
          </a:p>
          <a:p>
            <a:pPr lvl="1"/>
            <a:r>
              <a:rPr lang="en-US" sz="2200" dirty="0"/>
              <a:t>Neuro Rehab:  </a:t>
            </a:r>
            <a:r>
              <a:rPr lang="en-US" sz="2200" i="1" dirty="0"/>
              <a:t>Brain &amp; Spine</a:t>
            </a:r>
          </a:p>
          <a:p>
            <a:pPr lvl="1"/>
            <a:r>
              <a:rPr lang="en-US" sz="2200" dirty="0"/>
              <a:t>Ortho Rehab:  </a:t>
            </a:r>
            <a:r>
              <a:rPr lang="en-US" sz="2200" i="1" dirty="0"/>
              <a:t>Bones, Joints &amp; Muscles</a:t>
            </a:r>
          </a:p>
          <a:p>
            <a:pPr lvl="1"/>
            <a:r>
              <a:rPr lang="en-US" sz="2200" dirty="0"/>
              <a:t>Lymphedema:  </a:t>
            </a:r>
            <a:r>
              <a:rPr lang="en-US" sz="2200" i="1" dirty="0"/>
              <a:t>Skin &amp; Tissues</a:t>
            </a:r>
          </a:p>
          <a:p>
            <a:pPr lvl="1"/>
            <a:r>
              <a:rPr lang="en-US" sz="2200" dirty="0"/>
              <a:t>Driving Rehabilitation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Therapy Achievements</a:t>
            </a:r>
          </a:p>
        </p:txBody>
      </p:sp>
      <p:pic>
        <p:nvPicPr>
          <p:cNvPr id="4" name="Picture 3" descr="AW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447800"/>
            <a:ext cx="28194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000" b="1" dirty="0"/>
              <a:t>Speed Control:</a:t>
            </a:r>
          </a:p>
          <a:p>
            <a:r>
              <a:rPr lang="en-US" sz="2000" dirty="0"/>
              <a:t>Maintains appropriate speed through straightway, turns, traffic</a:t>
            </a:r>
          </a:p>
          <a:p>
            <a:pPr marL="109728" indent="0">
              <a:buNone/>
            </a:pPr>
            <a:endParaRPr lang="en-US" sz="2000" b="1" dirty="0"/>
          </a:p>
          <a:p>
            <a:pPr marL="109728" indent="0">
              <a:buNone/>
            </a:pPr>
            <a:r>
              <a:rPr lang="en-US" sz="2000" b="1" dirty="0"/>
              <a:t>Lane Control:</a:t>
            </a:r>
            <a:r>
              <a:rPr lang="en-US" sz="2000" dirty="0"/>
              <a:t>  </a:t>
            </a:r>
          </a:p>
          <a:p>
            <a:r>
              <a:rPr lang="en-US" sz="2000" dirty="0"/>
              <a:t>maintaining proper lane position through straightway and turns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Behind-the-Wheel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371600"/>
            <a:ext cx="341535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000" b="1" dirty="0"/>
              <a:t>Attentions and Awareness:</a:t>
            </a:r>
            <a:r>
              <a:rPr lang="en-US" sz="2000" dirty="0"/>
              <a:t>  </a:t>
            </a:r>
          </a:p>
          <a:p>
            <a:r>
              <a:rPr lang="en-US" sz="2000" dirty="0"/>
              <a:t>attention to traffic, awareness of traffic conditions around him, ability to focus attention on the driving task for the duration of the evaluation</a:t>
            </a:r>
          </a:p>
          <a:p>
            <a:pPr marL="109728" lvl="0" indent="0">
              <a:buNone/>
            </a:pPr>
            <a:r>
              <a:rPr lang="en-US" sz="2000" b="1" dirty="0"/>
              <a:t>Memory:</a:t>
            </a:r>
            <a:r>
              <a:rPr lang="en-US" sz="2000" dirty="0"/>
              <a:t>  </a:t>
            </a:r>
          </a:p>
          <a:p>
            <a:r>
              <a:rPr lang="en-US" sz="2000" dirty="0"/>
              <a:t>memory for getting  to and from familiar locations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Behind-the-Wheel Evaluation</a:t>
            </a:r>
          </a:p>
        </p:txBody>
      </p:sp>
      <p:pic>
        <p:nvPicPr>
          <p:cNvPr id="6" name="Picture 5" descr="A person driving a car&#10;&#10;Description automatically generated with medium confidence">
            <a:extLst>
              <a:ext uri="{FF2B5EF4-FFF2-40B4-BE49-F238E27FC236}">
                <a16:creationId xmlns:a16="http://schemas.microsoft.com/office/drawing/2014/main" id="{C50D642A-8FF7-46FE-B977-58191FCE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362712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8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endParaRPr lang="en-US" sz="2800" b="1" dirty="0"/>
          </a:p>
          <a:p>
            <a:pPr marL="109728" indent="0">
              <a:buNone/>
            </a:pPr>
            <a:r>
              <a:rPr lang="en-US" sz="2200" b="1" dirty="0"/>
              <a:t>Judgement and Timing:</a:t>
            </a:r>
            <a:r>
              <a:rPr lang="en-US" sz="2200" dirty="0"/>
              <a:t>  </a:t>
            </a:r>
          </a:p>
          <a:p>
            <a:r>
              <a:rPr lang="en-US" sz="2000" dirty="0"/>
              <a:t>timing when completing lane changes and merges</a:t>
            </a:r>
          </a:p>
          <a:p>
            <a:r>
              <a:rPr lang="en-US" sz="2000" dirty="0"/>
              <a:t>maintaining proper distance with the cars ahead</a:t>
            </a:r>
          </a:p>
          <a:p>
            <a:r>
              <a:rPr lang="en-US" sz="2000" dirty="0"/>
              <a:t>adjusting speed based on traffic conditions, </a:t>
            </a:r>
          </a:p>
          <a:p>
            <a:r>
              <a:rPr lang="en-US" sz="2000" dirty="0"/>
              <a:t>anticipating upcoming traffic conditions (slowed when sees brake lights ahead, changes lanes when he sees pedestrians ahead)</a:t>
            </a:r>
          </a:p>
          <a:p>
            <a:pPr marL="109728" indent="0">
              <a:buNone/>
            </a:pPr>
            <a:r>
              <a:rPr lang="en-US" sz="2000" b="1" dirty="0"/>
              <a:t>Safety / Fatigue</a:t>
            </a:r>
          </a:p>
          <a:p>
            <a:endParaRPr lang="en-US" sz="2000" dirty="0"/>
          </a:p>
          <a:p>
            <a:pPr marL="109728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Behind-the-Wheel Evaluation</a:t>
            </a:r>
          </a:p>
        </p:txBody>
      </p:sp>
      <p:pic>
        <p:nvPicPr>
          <p:cNvPr id="6" name="Picture 5" descr="A yellow sign on a pole&#10;&#10;Description automatically generated with low confidence">
            <a:extLst>
              <a:ext uri="{FF2B5EF4-FFF2-40B4-BE49-F238E27FC236}">
                <a16:creationId xmlns:a16="http://schemas.microsoft.com/office/drawing/2014/main" id="{80035AD7-F2B2-4027-9481-5849B62B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124200" cy="19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6B8F-B6ED-42DD-0901-5195668B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11860-9255-C645-09CB-7330B2760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Can you drive safely?</a:t>
            </a:r>
          </a:p>
          <a:p>
            <a:r>
              <a:rPr lang="en-US" sz="2200" dirty="0"/>
              <a:t>Con you drive safely with more training?</a:t>
            </a:r>
          </a:p>
          <a:p>
            <a:r>
              <a:rPr lang="en-US" sz="2200" dirty="0"/>
              <a:t>Can you drive safely with restrictions?</a:t>
            </a:r>
          </a:p>
          <a:p>
            <a:r>
              <a:rPr lang="en-US" sz="2200" dirty="0"/>
              <a:t>Should you retire from driving?</a:t>
            </a:r>
          </a:p>
          <a:p>
            <a:r>
              <a:rPr lang="en-US" sz="2200" dirty="0"/>
              <a:t>If you retire from driving, what is your transportation plan?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03324-5C07-5421-94D1-5A7A70BB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To Drive or Not to Drive?</a:t>
            </a:r>
          </a:p>
        </p:txBody>
      </p:sp>
      <p:pic>
        <p:nvPicPr>
          <p:cNvPr id="6" name="Picture 5" descr="A person and person driving in a car&#10;&#10;AI-generated content may be incorrect.">
            <a:extLst>
              <a:ext uri="{FF2B5EF4-FFF2-40B4-BE49-F238E27FC236}">
                <a16:creationId xmlns:a16="http://schemas.microsoft.com/office/drawing/2014/main" id="{2B92FAAC-8504-95BB-E88B-2287B73AE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8588"/>
            <a:ext cx="3720320" cy="20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Set goals</a:t>
            </a:r>
          </a:p>
          <a:p>
            <a:r>
              <a:rPr lang="en-US" sz="2200" dirty="0"/>
              <a:t>Provide training to meet goals</a:t>
            </a:r>
          </a:p>
          <a:p>
            <a:r>
              <a:rPr lang="en-US" sz="2200" dirty="0"/>
              <a:t>Adjust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Behind-the-Wheel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3076575" cy="23044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14BB-3626-9D35-0389-5D78B463D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78BA8-D348-CE30-9A11-E72CE2BF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Identify where you need to go </a:t>
            </a:r>
          </a:p>
          <a:p>
            <a:r>
              <a:rPr lang="en-US" sz="2200" dirty="0"/>
              <a:t>Identify routes you safely take yourself and routes you will not take by yourself</a:t>
            </a:r>
          </a:p>
          <a:p>
            <a:r>
              <a:rPr lang="en-US" sz="2200" dirty="0"/>
              <a:t>Identify transportation alternatives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BE171-7DE5-FDDE-6338-E51BCA5F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Restricted Driving</a:t>
            </a:r>
          </a:p>
        </p:txBody>
      </p:sp>
      <p:pic>
        <p:nvPicPr>
          <p:cNvPr id="8" name="Picture 7" descr="A person and person in a car&#10;&#10;AI-generated content may be incorrect.">
            <a:extLst>
              <a:ext uri="{FF2B5EF4-FFF2-40B4-BE49-F238E27FC236}">
                <a16:creationId xmlns:a16="http://schemas.microsoft.com/office/drawing/2014/main" id="{02EDCF26-94CC-D759-116A-DACB7740D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5738"/>
            <a:ext cx="3228406" cy="23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24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CD29-F3FD-DD7E-3F1B-98C0F7FDE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FBA0C-8CC2-5A27-2A3E-B647D3A8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Identify how often you will be re-tested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94DD0-ED29-81E1-48FF-B596BAB5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Re-Evaluation</a:t>
            </a:r>
          </a:p>
        </p:txBody>
      </p:sp>
      <p:pic>
        <p:nvPicPr>
          <p:cNvPr id="5" name="Picture 4" descr="A person and person in a car&#10;&#10;AI-generated content may be incorrect.">
            <a:extLst>
              <a:ext uri="{FF2B5EF4-FFF2-40B4-BE49-F238E27FC236}">
                <a16:creationId xmlns:a16="http://schemas.microsoft.com/office/drawing/2014/main" id="{33BBF2AB-30DE-C945-39EC-6B018327B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04" y="1417638"/>
            <a:ext cx="3609048" cy="2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85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17472-2066-9E7C-600E-7516C3957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E5B75-3B24-7C63-62C8-B80857A3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Identify how you will get to the places you need to 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74A0E-8B50-3F45-9A40-E3ED3F2C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Driving Retirement</a:t>
            </a:r>
          </a:p>
        </p:txBody>
      </p:sp>
      <p:pic>
        <p:nvPicPr>
          <p:cNvPr id="6" name="Picture 5" descr="A hand holding a phone&#10;&#10;AI-generated content may be incorrect.">
            <a:extLst>
              <a:ext uri="{FF2B5EF4-FFF2-40B4-BE49-F238E27FC236}">
                <a16:creationId xmlns:a16="http://schemas.microsoft.com/office/drawing/2014/main" id="{8A5A7B93-BCDB-23F5-0526-8DDD4919A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36" y="1481328"/>
            <a:ext cx="3792199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clinical portion of the evaluation is covered by health insurance if the client has a “billable diagnosis” – a diagnosis that insurance pays for therapy to treat.</a:t>
            </a:r>
          </a:p>
          <a:p>
            <a:endParaRPr lang="en-US" sz="2200" dirty="0"/>
          </a:p>
          <a:p>
            <a:r>
              <a:rPr lang="en-US" sz="2200" dirty="0"/>
              <a:t>The On-The-Road portion of the evaluation and training is typically not covered by insurance and is an out-of-pocket expense.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2167128" cy="16271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client and the referring physician receive a report that states:</a:t>
            </a:r>
          </a:p>
          <a:p>
            <a:pPr lvl="1"/>
            <a:r>
              <a:rPr lang="en-US" sz="2000" dirty="0"/>
              <a:t>Clinical test scores and performance</a:t>
            </a:r>
          </a:p>
          <a:p>
            <a:pPr lvl="1"/>
            <a:r>
              <a:rPr lang="en-US" sz="2000" dirty="0"/>
              <a:t>Driving performance</a:t>
            </a:r>
          </a:p>
          <a:p>
            <a:pPr lvl="1"/>
            <a:r>
              <a:rPr lang="en-US" sz="2000" dirty="0"/>
              <a:t>Training provided</a:t>
            </a:r>
          </a:p>
          <a:p>
            <a:pPr lvl="1"/>
            <a:r>
              <a:rPr lang="en-US" sz="2000" dirty="0"/>
              <a:t>Competence in use of adaptive equipment</a:t>
            </a:r>
          </a:p>
          <a:p>
            <a:pPr lvl="1"/>
            <a:r>
              <a:rPr lang="en-US" sz="2000" dirty="0"/>
              <a:t>Recommendations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49680"/>
            <a:ext cx="2501900" cy="1878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4000" dirty="0"/>
              <a:t>What is a Driving Rehabilitation Specialist?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Driving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1973283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Completing a Driving Evaluation protects you from liability.  You have documentation stating you are competent to drive.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Protection from Liability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41320"/>
            <a:ext cx="3800476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Completing a Driving Evaluation helps you drive safely as long as possible.  It helps you maintain skills for the job of living!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Skills for the Job of Living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51982"/>
            <a:ext cx="6248400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I help individuals with disabilities attain </a:t>
            </a:r>
            <a:r>
              <a:rPr lang="en-US" sz="2200" b="1" dirty="0"/>
              <a:t>safe, independent driving </a:t>
            </a:r>
            <a:r>
              <a:rPr lang="en-US" sz="2200" dirty="0"/>
              <a:t>and transportation</a:t>
            </a:r>
          </a:p>
          <a:p>
            <a:endParaRPr lang="en-US" sz="2200" dirty="0"/>
          </a:p>
          <a:p>
            <a:r>
              <a:rPr lang="en-US" sz="2200" dirty="0"/>
              <a:t>I provide training in driving strategies and the use of adaptive driving equipment.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/>
              <a:t>Driving Rehabilitation Specialist</a:t>
            </a:r>
          </a:p>
        </p:txBody>
      </p:sp>
      <p:pic>
        <p:nvPicPr>
          <p:cNvPr id="6" name="Picture 5" descr="A person and person standing in a car&#10;&#10;AI-generated content may be incorrect.">
            <a:extLst>
              <a:ext uri="{FF2B5EF4-FFF2-40B4-BE49-F238E27FC236}">
                <a16:creationId xmlns:a16="http://schemas.microsoft.com/office/drawing/2014/main" id="{13CDB242-7118-27CA-1C11-17297A08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93" y="1481328"/>
            <a:ext cx="4442613" cy="2366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000" b="1" dirty="0"/>
              <a:t>ADED ensures Driver Rehabilitation professionalism:</a:t>
            </a:r>
          </a:p>
          <a:p>
            <a:pPr marL="109728" indent="0">
              <a:buNone/>
            </a:pPr>
            <a:endParaRPr lang="en-US" sz="800" dirty="0"/>
          </a:p>
          <a:p>
            <a:r>
              <a:rPr lang="en-US" sz="2000" dirty="0"/>
              <a:t>Provide a </a:t>
            </a:r>
            <a:r>
              <a:rPr lang="en-US" sz="2000" b="1" dirty="0"/>
              <a:t>standard</a:t>
            </a:r>
            <a:r>
              <a:rPr lang="en-US" sz="2000" dirty="0"/>
              <a:t> for driver rehabilitation – Best Practices</a:t>
            </a:r>
            <a:endParaRPr lang="en-US" sz="2000" b="1" dirty="0"/>
          </a:p>
          <a:p>
            <a:r>
              <a:rPr lang="en-US" sz="2000" dirty="0"/>
              <a:t>Provide </a:t>
            </a:r>
            <a:r>
              <a:rPr lang="en-US" sz="2000" b="1" dirty="0"/>
              <a:t>credentialling</a:t>
            </a:r>
            <a:r>
              <a:rPr lang="en-US" sz="2000" dirty="0"/>
              <a:t> to recognize those who meet the requirements.  Credentialling has several tiers.</a:t>
            </a:r>
            <a:endParaRPr lang="en-US" sz="2000" dirty="0">
              <a:latin typeface="+mj-lt"/>
            </a:endParaRPr>
          </a:p>
          <a:p>
            <a:r>
              <a:rPr lang="en-US" sz="2000" dirty="0"/>
              <a:t>Provide </a:t>
            </a:r>
            <a:r>
              <a:rPr lang="en-US" sz="2000" b="1" dirty="0"/>
              <a:t>education</a:t>
            </a:r>
            <a:r>
              <a:rPr lang="en-US" sz="2000" dirty="0"/>
              <a:t> and </a:t>
            </a:r>
            <a:r>
              <a:rPr lang="en-US" sz="2000" b="1" dirty="0"/>
              <a:t>research</a:t>
            </a:r>
            <a:r>
              <a:rPr lang="en-US" sz="2000" dirty="0"/>
              <a:t> support</a:t>
            </a:r>
          </a:p>
          <a:p>
            <a:r>
              <a:rPr lang="en-US" sz="2000" dirty="0"/>
              <a:t>Work with equipment dealers to </a:t>
            </a:r>
            <a:r>
              <a:rPr lang="en-US" sz="2000" b="1" dirty="0"/>
              <a:t>develop</a:t>
            </a:r>
            <a:r>
              <a:rPr lang="en-US" sz="2000" dirty="0"/>
              <a:t> equipment and technology to maximize the transportation options for persons with disabilities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3600" dirty="0"/>
          </a:p>
        </p:txBody>
      </p:sp>
      <p:pic>
        <p:nvPicPr>
          <p:cNvPr id="4" name="Picture 3" descr="ADED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5715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4000" dirty="0"/>
              <a:t>Michon’s Hierarchy of Driving Behavior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Components of Driving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2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000" dirty="0"/>
              <a:t>The ability to </a:t>
            </a:r>
            <a:r>
              <a:rPr lang="en-US" sz="2000" b="1" dirty="0"/>
              <a:t>operate</a:t>
            </a:r>
            <a:r>
              <a:rPr lang="en-US" sz="2000" dirty="0"/>
              <a:t> the vehicle:</a:t>
            </a:r>
          </a:p>
          <a:p>
            <a:r>
              <a:rPr lang="en-US" sz="2000" dirty="0"/>
              <a:t>To transfer into a vehicle, turn it on, and operate the steering, gas and brake.</a:t>
            </a:r>
          </a:p>
          <a:p>
            <a:r>
              <a:rPr lang="en-US" sz="2000" dirty="0"/>
              <a:t>Requires vision, ROM, strength.</a:t>
            </a:r>
          </a:p>
          <a:p>
            <a:r>
              <a:rPr lang="en-US" sz="2000" dirty="0"/>
              <a:t>Is an over learned driving skills with limited cognitive demand.</a:t>
            </a:r>
          </a:p>
          <a:p>
            <a:r>
              <a:rPr lang="en-US" sz="2000" dirty="0"/>
              <a:t>Impairments at this level can often be compensated for with adaptive equipment.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92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Operational Level</a:t>
            </a:r>
          </a:p>
        </p:txBody>
      </p:sp>
      <p:pic>
        <p:nvPicPr>
          <p:cNvPr id="6" name="Picture 5" descr="A person riding a bicycle&#10;&#10;Description automatically generated">
            <a:extLst>
              <a:ext uri="{FF2B5EF4-FFF2-40B4-BE49-F238E27FC236}">
                <a16:creationId xmlns:a16="http://schemas.microsoft.com/office/drawing/2014/main" id="{C66AB0E5-BDA9-4000-BFE8-96ABDB6A0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00438"/>
            <a:ext cx="2667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9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The ability to negotiate roadways and </a:t>
            </a:r>
            <a:r>
              <a:rPr lang="en-US" sz="2000" b="1" dirty="0"/>
              <a:t>interact </a:t>
            </a:r>
            <a:r>
              <a:rPr lang="en-US" sz="2000" dirty="0"/>
              <a:t>with traffic:</a:t>
            </a:r>
          </a:p>
          <a:p>
            <a:r>
              <a:rPr lang="en-US" sz="2000" dirty="0"/>
              <a:t>Requires decisions about how to respond to the environment - when to slow down, how fast to go through a curve, when to start a turn, how much room to give people </a:t>
            </a:r>
          </a:p>
          <a:p>
            <a:r>
              <a:rPr lang="en-US" sz="2000" dirty="0"/>
              <a:t>Impairments at this level are reflected in fender benders &amp; scrapes, difficulty with parking.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/>
            <a:r>
              <a:rPr lang="en-US" sz="4000" dirty="0"/>
              <a:t>Tactical Level</a:t>
            </a:r>
          </a:p>
        </p:txBody>
      </p:sp>
      <p:pic>
        <p:nvPicPr>
          <p:cNvPr id="6" name="Picture 5" descr="A group of cars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6E47704E-F711-4736-9196-4D2C8A6F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84981"/>
            <a:ext cx="2424339" cy="13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1226</TotalTime>
  <Words>1163</Words>
  <Application>Microsoft Office PowerPoint</Application>
  <PresentationFormat>On-screen Show (4:3)</PresentationFormat>
  <Paragraphs>333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 Driver Rehabilitation</vt:lpstr>
      <vt:lpstr>I Have the Best Job in the World!</vt:lpstr>
      <vt:lpstr>Therapy Achievements</vt:lpstr>
      <vt:lpstr>Driving Rehabilitation</vt:lpstr>
      <vt:lpstr>Driving Rehabilitation Specialist</vt:lpstr>
      <vt:lpstr>PowerPoint Presentation</vt:lpstr>
      <vt:lpstr>Components of Driving Safety</vt:lpstr>
      <vt:lpstr>Operational Level</vt:lpstr>
      <vt:lpstr>Tactical Level</vt:lpstr>
      <vt:lpstr>Strategic Level</vt:lpstr>
      <vt:lpstr>Who Is At Risk?</vt:lpstr>
      <vt:lpstr>Who Is At Risk?</vt:lpstr>
      <vt:lpstr>Who Is At Risk?</vt:lpstr>
      <vt:lpstr>Who’s At Risk?</vt:lpstr>
      <vt:lpstr>Who’s At Risk?</vt:lpstr>
      <vt:lpstr>How to Tell Who’s At Risk?</vt:lpstr>
      <vt:lpstr>Best Practices</vt:lpstr>
      <vt:lpstr>Clinical Assessment</vt:lpstr>
      <vt:lpstr>Clinical Assessment</vt:lpstr>
      <vt:lpstr>Clinical Assessment</vt:lpstr>
      <vt:lpstr>Clinical Assessment</vt:lpstr>
      <vt:lpstr>Equipment Assessment</vt:lpstr>
      <vt:lpstr>Equipment Assessment</vt:lpstr>
      <vt:lpstr>Equipment Assessment</vt:lpstr>
      <vt:lpstr>Equipment Assessment</vt:lpstr>
      <vt:lpstr>Equipment Assessment</vt:lpstr>
      <vt:lpstr>Equipment Assessment</vt:lpstr>
      <vt:lpstr>Equipment Assessment</vt:lpstr>
      <vt:lpstr>Equipment Assessment</vt:lpstr>
      <vt:lpstr>Behind-the-Wheel Evaluation</vt:lpstr>
      <vt:lpstr>Behind-the-Wheel Evaluation</vt:lpstr>
      <vt:lpstr>Behind-the-Wheel Evaluation</vt:lpstr>
      <vt:lpstr>To Drive or Not to Drive?</vt:lpstr>
      <vt:lpstr>Behind-the-Wheel Training</vt:lpstr>
      <vt:lpstr>Restricted Driving</vt:lpstr>
      <vt:lpstr>Re-Evaluation</vt:lpstr>
      <vt:lpstr>Driving Retirement</vt:lpstr>
      <vt:lpstr>Coverage</vt:lpstr>
      <vt:lpstr>Documentation</vt:lpstr>
      <vt:lpstr>Protection from Liability</vt:lpstr>
      <vt:lpstr>Skills for the Job of Living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Rehabilitation</dc:title>
  <dc:creator>Karen Allen Hislop</dc:creator>
  <cp:lastModifiedBy>Kristen Bell</cp:lastModifiedBy>
  <cp:revision>59</cp:revision>
  <cp:lastPrinted>2017-02-15T01:30:10Z</cp:lastPrinted>
  <dcterms:created xsi:type="dcterms:W3CDTF">2010-07-14T00:47:31Z</dcterms:created>
  <dcterms:modified xsi:type="dcterms:W3CDTF">2026-02-19T22:29:11Z</dcterms:modified>
</cp:coreProperties>
</file>